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87" r:id="rId3"/>
    <p:sldId id="288" r:id="rId4"/>
    <p:sldId id="292" r:id="rId5"/>
    <p:sldId id="289" r:id="rId6"/>
    <p:sldId id="290" r:id="rId7"/>
    <p:sldId id="256" r:id="rId8"/>
    <p:sldId id="271" r:id="rId9"/>
    <p:sldId id="274" r:id="rId10"/>
    <p:sldId id="276" r:id="rId11"/>
    <p:sldId id="286" r:id="rId12"/>
    <p:sldId id="277" r:id="rId13"/>
    <p:sldId id="278" r:id="rId14"/>
    <p:sldId id="283" r:id="rId15"/>
    <p:sldId id="284" r:id="rId16"/>
    <p:sldId id="285" r:id="rId17"/>
    <p:sldId id="282" r:id="rId18"/>
    <p:sldId id="272" r:id="rId19"/>
    <p:sldId id="257" r:id="rId20"/>
    <p:sldId id="273" r:id="rId21"/>
    <p:sldId id="263" r:id="rId22"/>
    <p:sldId id="264" r:id="rId23"/>
    <p:sldId id="265" r:id="rId24"/>
    <p:sldId id="266" r:id="rId25"/>
    <p:sldId id="259" r:id="rId26"/>
    <p:sldId id="260" r:id="rId27"/>
    <p:sldId id="267" r:id="rId28"/>
    <p:sldId id="268" r:id="rId29"/>
    <p:sldId id="269" r:id="rId30"/>
    <p:sldId id="275" r:id="rId31"/>
    <p:sldId id="29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98" autoAdjust="0"/>
  </p:normalViewPr>
  <p:slideViewPr>
    <p:cSldViewPr snapToGrid="0">
      <p:cViewPr varScale="1">
        <p:scale>
          <a:sx n="61" d="100"/>
          <a:sy n="61" d="100"/>
        </p:scale>
        <p:origin x="20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tie.Gately\Desktop\STD%20Case%20Counts%20New%20England.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atie.Gately\Desktop\STD%20Case%20Counts%20New%20Englan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atie.Gately\Desktop\STD%20Case%20Counts%20New%20Engl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latin typeface="+mn-lt"/>
              </a:rPr>
              <a:t>Trends in Chlamydia Cases, New England States, 2011-2016</a:t>
            </a:r>
            <a:endParaRPr lang="en-US" sz="1800" dirty="0">
              <a:effectLst/>
              <a:latin typeface="+mn-lt"/>
            </a:endParaRPr>
          </a:p>
        </c:rich>
      </c:tx>
      <c:overlay val="0"/>
    </c:title>
    <c:autoTitleDeleted val="0"/>
    <c:plotArea>
      <c:layout>
        <c:manualLayout>
          <c:layoutTarget val="inner"/>
          <c:xMode val="edge"/>
          <c:yMode val="edge"/>
          <c:x val="7.077591863517059E-2"/>
          <c:y val="0.10621767279090114"/>
          <c:w val="0.90538188976377953"/>
          <c:h val="0.79946631671041124"/>
        </c:manualLayout>
      </c:layout>
      <c:barChart>
        <c:barDir val="col"/>
        <c:grouping val="clustered"/>
        <c:varyColors val="0"/>
        <c:ser>
          <c:idx val="0"/>
          <c:order val="0"/>
          <c:tx>
            <c:strRef>
              <c:f>Chlamydia!$A$2</c:f>
              <c:strCache>
                <c:ptCount val="1"/>
                <c:pt idx="0">
                  <c:v>Total</c:v>
                </c:pt>
              </c:strCache>
            </c:strRef>
          </c:tx>
          <c:invertIfNegative val="0"/>
          <c:trendline>
            <c:trendlineType val="linear"/>
            <c:dispRSqr val="0"/>
            <c:dispEq val="0"/>
          </c:trendline>
          <c:cat>
            <c:numRef>
              <c:f>Chlamydia!$B$1:$F$1</c:f>
              <c:numCache>
                <c:formatCode>General</c:formatCode>
                <c:ptCount val="5"/>
                <c:pt idx="0">
                  <c:v>2012</c:v>
                </c:pt>
                <c:pt idx="1">
                  <c:v>2013</c:v>
                </c:pt>
                <c:pt idx="2">
                  <c:v>2014</c:v>
                </c:pt>
                <c:pt idx="3">
                  <c:v>2015</c:v>
                </c:pt>
                <c:pt idx="4">
                  <c:v>2016</c:v>
                </c:pt>
              </c:numCache>
            </c:numRef>
          </c:cat>
          <c:val>
            <c:numRef>
              <c:f>Chlamydia!$B$2:$F$2</c:f>
              <c:numCache>
                <c:formatCode>General</c:formatCode>
                <c:ptCount val="5"/>
                <c:pt idx="0">
                  <c:v>49137</c:v>
                </c:pt>
                <c:pt idx="1">
                  <c:v>48696</c:v>
                </c:pt>
                <c:pt idx="2">
                  <c:v>48355</c:v>
                </c:pt>
                <c:pt idx="3">
                  <c:v>50762</c:v>
                </c:pt>
                <c:pt idx="4">
                  <c:v>54967</c:v>
                </c:pt>
              </c:numCache>
            </c:numRef>
          </c:val>
          <c:extLst>
            <c:ext xmlns:c16="http://schemas.microsoft.com/office/drawing/2014/chart" uri="{C3380CC4-5D6E-409C-BE32-E72D297353CC}">
              <c16:uniqueId val="{00000001-462E-4320-98AC-EA27BFB540C5}"/>
            </c:ext>
          </c:extLst>
        </c:ser>
        <c:dLbls>
          <c:showLegendKey val="0"/>
          <c:showVal val="0"/>
          <c:showCatName val="0"/>
          <c:showSerName val="0"/>
          <c:showPercent val="0"/>
          <c:showBubbleSize val="0"/>
        </c:dLbls>
        <c:gapWidth val="150"/>
        <c:axId val="221162880"/>
        <c:axId val="221173248"/>
      </c:barChart>
      <c:catAx>
        <c:axId val="221162880"/>
        <c:scaling>
          <c:orientation val="minMax"/>
        </c:scaling>
        <c:delete val="0"/>
        <c:axPos val="b"/>
        <c:title>
          <c:tx>
            <c:rich>
              <a:bodyPr/>
              <a:lstStyle/>
              <a:p>
                <a:pPr>
                  <a:defRPr/>
                </a:pPr>
                <a:r>
                  <a:rPr lang="en-US" sz="1200" dirty="0"/>
                  <a:t>Year</a:t>
                </a:r>
              </a:p>
            </c:rich>
          </c:tx>
          <c:overlay val="0"/>
        </c:title>
        <c:numFmt formatCode="General" sourceLinked="1"/>
        <c:majorTickMark val="out"/>
        <c:minorTickMark val="none"/>
        <c:tickLblPos val="nextTo"/>
        <c:crossAx val="221173248"/>
        <c:crosses val="autoZero"/>
        <c:auto val="1"/>
        <c:lblAlgn val="ctr"/>
        <c:lblOffset val="100"/>
        <c:noMultiLvlLbl val="0"/>
      </c:catAx>
      <c:valAx>
        <c:axId val="221173248"/>
        <c:scaling>
          <c:orientation val="minMax"/>
        </c:scaling>
        <c:delete val="0"/>
        <c:axPos val="l"/>
        <c:majorGridlines/>
        <c:title>
          <c:tx>
            <c:rich>
              <a:bodyPr rot="-5400000" vert="horz"/>
              <a:lstStyle/>
              <a:p>
                <a:pPr>
                  <a:defRPr/>
                </a:pPr>
                <a:r>
                  <a:rPr lang="en-US" sz="1200" dirty="0"/>
                  <a:t>Cases</a:t>
                </a:r>
              </a:p>
            </c:rich>
          </c:tx>
          <c:overlay val="0"/>
        </c:title>
        <c:numFmt formatCode="General" sourceLinked="1"/>
        <c:majorTickMark val="out"/>
        <c:minorTickMark val="none"/>
        <c:tickLblPos val="nextTo"/>
        <c:crossAx val="22116288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latin typeface="+mn-lt"/>
              </a:rPr>
              <a:t>Trends in Gonorrhea Cases, New England States, 2011-2016</a:t>
            </a:r>
            <a:endParaRPr lang="en-US" sz="1800" dirty="0">
              <a:effectLst/>
              <a:latin typeface="+mn-lt"/>
            </a:endParaRPr>
          </a:p>
        </c:rich>
      </c:tx>
      <c:overlay val="0"/>
    </c:title>
    <c:autoTitleDeleted val="0"/>
    <c:plotArea>
      <c:layout>
        <c:manualLayout>
          <c:layoutTarget val="inner"/>
          <c:xMode val="edge"/>
          <c:yMode val="edge"/>
          <c:x val="7.5247484689413821E-2"/>
          <c:y val="9.2524059492563426E-2"/>
          <c:w val="0.90213495188101489"/>
          <c:h val="0.81757865266841645"/>
        </c:manualLayout>
      </c:layout>
      <c:barChart>
        <c:barDir val="col"/>
        <c:grouping val="clustered"/>
        <c:varyColors val="0"/>
        <c:ser>
          <c:idx val="0"/>
          <c:order val="0"/>
          <c:tx>
            <c:strRef>
              <c:f>Gonorrhoeae!$A$2</c:f>
              <c:strCache>
                <c:ptCount val="1"/>
                <c:pt idx="0">
                  <c:v>Total</c:v>
                </c:pt>
              </c:strCache>
            </c:strRef>
          </c:tx>
          <c:invertIfNegative val="0"/>
          <c:trendline>
            <c:trendlineType val="linear"/>
            <c:dispRSqr val="0"/>
            <c:dispEq val="0"/>
          </c:trendline>
          <c:cat>
            <c:numRef>
              <c:f>Gonorrhoeae!$B$1:$F$1</c:f>
              <c:numCache>
                <c:formatCode>General</c:formatCode>
                <c:ptCount val="5"/>
                <c:pt idx="0">
                  <c:v>2012</c:v>
                </c:pt>
                <c:pt idx="1">
                  <c:v>2013</c:v>
                </c:pt>
                <c:pt idx="2">
                  <c:v>2014</c:v>
                </c:pt>
                <c:pt idx="3">
                  <c:v>2015</c:v>
                </c:pt>
                <c:pt idx="4">
                  <c:v>2016</c:v>
                </c:pt>
              </c:numCache>
            </c:numRef>
          </c:cat>
          <c:val>
            <c:numRef>
              <c:f>Gonorrhoeae!$B$2:$F$2</c:f>
              <c:numCache>
                <c:formatCode>General</c:formatCode>
                <c:ptCount val="5"/>
                <c:pt idx="0">
                  <c:v>5968</c:v>
                </c:pt>
                <c:pt idx="1">
                  <c:v>6883</c:v>
                </c:pt>
                <c:pt idx="2">
                  <c:v>7287</c:v>
                </c:pt>
                <c:pt idx="3">
                  <c:v>7302</c:v>
                </c:pt>
                <c:pt idx="4">
                  <c:v>9460</c:v>
                </c:pt>
              </c:numCache>
            </c:numRef>
          </c:val>
          <c:extLst>
            <c:ext xmlns:c16="http://schemas.microsoft.com/office/drawing/2014/chart" uri="{C3380CC4-5D6E-409C-BE32-E72D297353CC}">
              <c16:uniqueId val="{00000001-E105-4705-9A7D-8AF1EF119BD5}"/>
            </c:ext>
          </c:extLst>
        </c:ser>
        <c:dLbls>
          <c:showLegendKey val="0"/>
          <c:showVal val="0"/>
          <c:showCatName val="0"/>
          <c:showSerName val="0"/>
          <c:showPercent val="0"/>
          <c:showBubbleSize val="0"/>
        </c:dLbls>
        <c:gapWidth val="150"/>
        <c:axId val="221491200"/>
        <c:axId val="221493120"/>
      </c:barChart>
      <c:catAx>
        <c:axId val="221491200"/>
        <c:scaling>
          <c:orientation val="minMax"/>
        </c:scaling>
        <c:delete val="0"/>
        <c:axPos val="b"/>
        <c:title>
          <c:tx>
            <c:rich>
              <a:bodyPr/>
              <a:lstStyle/>
              <a:p>
                <a:pPr>
                  <a:defRPr/>
                </a:pPr>
                <a:r>
                  <a:rPr lang="en-US" sz="1200" dirty="0"/>
                  <a:t>Year</a:t>
                </a:r>
              </a:p>
            </c:rich>
          </c:tx>
          <c:overlay val="0"/>
        </c:title>
        <c:numFmt formatCode="General" sourceLinked="1"/>
        <c:majorTickMark val="out"/>
        <c:minorTickMark val="none"/>
        <c:tickLblPos val="nextTo"/>
        <c:crossAx val="221493120"/>
        <c:crosses val="autoZero"/>
        <c:auto val="1"/>
        <c:lblAlgn val="ctr"/>
        <c:lblOffset val="100"/>
        <c:noMultiLvlLbl val="0"/>
      </c:catAx>
      <c:valAx>
        <c:axId val="221493120"/>
        <c:scaling>
          <c:orientation val="minMax"/>
        </c:scaling>
        <c:delete val="0"/>
        <c:axPos val="l"/>
        <c:majorGridlines/>
        <c:title>
          <c:tx>
            <c:rich>
              <a:bodyPr rot="-5400000" vert="horz"/>
              <a:lstStyle/>
              <a:p>
                <a:pPr>
                  <a:defRPr/>
                </a:pPr>
                <a:r>
                  <a:rPr lang="en-US" sz="1200" dirty="0"/>
                  <a:t>Cases</a:t>
                </a:r>
              </a:p>
            </c:rich>
          </c:tx>
          <c:overlay val="0"/>
        </c:title>
        <c:numFmt formatCode="General" sourceLinked="1"/>
        <c:majorTickMark val="out"/>
        <c:minorTickMark val="none"/>
        <c:tickLblPos val="nextTo"/>
        <c:crossAx val="221491200"/>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latin typeface="+mn-lt"/>
              </a:rPr>
              <a:t>Trends in Primary and Secondary Syphilis Cases, </a:t>
            </a:r>
            <a:br>
              <a:rPr lang="en-US" sz="1800" b="1" i="0" baseline="0" dirty="0">
                <a:effectLst/>
                <a:latin typeface="+mn-lt"/>
              </a:rPr>
            </a:br>
            <a:r>
              <a:rPr lang="en-US" sz="1800" b="1" i="0" baseline="0" dirty="0">
                <a:effectLst/>
                <a:latin typeface="+mn-lt"/>
              </a:rPr>
              <a:t>New England States, 2011-2016</a:t>
            </a:r>
            <a:endParaRPr lang="en-US" sz="1800" dirty="0">
              <a:effectLst/>
              <a:latin typeface="+mn-lt"/>
            </a:endParaRPr>
          </a:p>
        </c:rich>
      </c:tx>
      <c:overlay val="0"/>
    </c:title>
    <c:autoTitleDeleted val="0"/>
    <c:plotArea>
      <c:layout>
        <c:manualLayout>
          <c:layoutTarget val="inner"/>
          <c:xMode val="edge"/>
          <c:yMode val="edge"/>
          <c:x val="6.8145669291338584E-2"/>
          <c:y val="0.13416867891513562"/>
          <c:w val="0.90695330271216101"/>
          <c:h val="0.7861615048118985"/>
        </c:manualLayout>
      </c:layout>
      <c:barChart>
        <c:barDir val="col"/>
        <c:grouping val="clustered"/>
        <c:varyColors val="0"/>
        <c:ser>
          <c:idx val="0"/>
          <c:order val="0"/>
          <c:tx>
            <c:strRef>
              <c:f>Syphilis!$A$2</c:f>
              <c:strCache>
                <c:ptCount val="1"/>
                <c:pt idx="0">
                  <c:v>Total</c:v>
                </c:pt>
              </c:strCache>
            </c:strRef>
          </c:tx>
          <c:invertIfNegative val="0"/>
          <c:trendline>
            <c:trendlineType val="linear"/>
            <c:dispRSqr val="0"/>
            <c:dispEq val="0"/>
          </c:trendline>
          <c:cat>
            <c:numRef>
              <c:f>Syphilis!$B$1:$F$1</c:f>
              <c:numCache>
                <c:formatCode>General</c:formatCode>
                <c:ptCount val="5"/>
                <c:pt idx="0">
                  <c:v>2012</c:v>
                </c:pt>
                <c:pt idx="1">
                  <c:v>2013</c:v>
                </c:pt>
                <c:pt idx="2">
                  <c:v>2014</c:v>
                </c:pt>
                <c:pt idx="3">
                  <c:v>2015</c:v>
                </c:pt>
                <c:pt idx="4">
                  <c:v>2016</c:v>
                </c:pt>
              </c:numCache>
            </c:numRef>
          </c:cat>
          <c:val>
            <c:numRef>
              <c:f>Syphilis!$B$2:$F$2</c:f>
              <c:numCache>
                <c:formatCode>General</c:formatCode>
                <c:ptCount val="5"/>
                <c:pt idx="0">
                  <c:v>474</c:v>
                </c:pt>
                <c:pt idx="1">
                  <c:v>502</c:v>
                </c:pt>
                <c:pt idx="2">
                  <c:v>515</c:v>
                </c:pt>
                <c:pt idx="3">
                  <c:v>664</c:v>
                </c:pt>
                <c:pt idx="4">
                  <c:v>794</c:v>
                </c:pt>
              </c:numCache>
            </c:numRef>
          </c:val>
          <c:extLst>
            <c:ext xmlns:c16="http://schemas.microsoft.com/office/drawing/2014/chart" uri="{C3380CC4-5D6E-409C-BE32-E72D297353CC}">
              <c16:uniqueId val="{00000001-4B45-453D-AE4A-CC4F92057778}"/>
            </c:ext>
          </c:extLst>
        </c:ser>
        <c:dLbls>
          <c:showLegendKey val="0"/>
          <c:showVal val="0"/>
          <c:showCatName val="0"/>
          <c:showSerName val="0"/>
          <c:showPercent val="0"/>
          <c:showBubbleSize val="0"/>
        </c:dLbls>
        <c:gapWidth val="150"/>
        <c:axId val="220612096"/>
        <c:axId val="220631040"/>
      </c:barChart>
      <c:catAx>
        <c:axId val="220612096"/>
        <c:scaling>
          <c:orientation val="minMax"/>
        </c:scaling>
        <c:delete val="0"/>
        <c:axPos val="b"/>
        <c:title>
          <c:tx>
            <c:rich>
              <a:bodyPr/>
              <a:lstStyle/>
              <a:p>
                <a:pPr>
                  <a:defRPr/>
                </a:pPr>
                <a:r>
                  <a:rPr lang="en-US" sz="1200" dirty="0"/>
                  <a:t>Year</a:t>
                </a:r>
              </a:p>
            </c:rich>
          </c:tx>
          <c:overlay val="0"/>
        </c:title>
        <c:numFmt formatCode="General" sourceLinked="1"/>
        <c:majorTickMark val="out"/>
        <c:minorTickMark val="none"/>
        <c:tickLblPos val="nextTo"/>
        <c:crossAx val="220631040"/>
        <c:crosses val="autoZero"/>
        <c:auto val="1"/>
        <c:lblAlgn val="ctr"/>
        <c:lblOffset val="100"/>
        <c:noMultiLvlLbl val="0"/>
      </c:catAx>
      <c:valAx>
        <c:axId val="220631040"/>
        <c:scaling>
          <c:orientation val="minMax"/>
        </c:scaling>
        <c:delete val="0"/>
        <c:axPos val="l"/>
        <c:majorGridlines/>
        <c:title>
          <c:tx>
            <c:rich>
              <a:bodyPr rot="-5400000" vert="horz"/>
              <a:lstStyle/>
              <a:p>
                <a:pPr>
                  <a:defRPr/>
                </a:pPr>
                <a:r>
                  <a:rPr lang="en-US" sz="1200" dirty="0"/>
                  <a:t>Cases</a:t>
                </a:r>
              </a:p>
            </c:rich>
          </c:tx>
          <c:overlay val="0"/>
        </c:title>
        <c:numFmt formatCode="General" sourceLinked="1"/>
        <c:majorTickMark val="out"/>
        <c:minorTickMark val="none"/>
        <c:tickLblPos val="nextTo"/>
        <c:crossAx val="220612096"/>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0.png"/></Relationships>
</file>

<file path=ppt/drawing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32.png"/></Relationships>
</file>

<file path=ppt/drawings/_rels/drawing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3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drawing1.xml><?xml version="1.0" encoding="utf-8"?>
<c:userShapes xmlns:c="http://schemas.openxmlformats.org/drawingml/2006/chart">
  <cdr:relSizeAnchor xmlns:cdr="http://schemas.openxmlformats.org/drawingml/2006/chartDrawing">
    <cdr:from>
      <cdr:x>0.17397</cdr:x>
      <cdr:y>0.25218</cdr:y>
    </cdr:from>
    <cdr:to>
      <cdr:x>0.37671</cdr:x>
      <cdr:y>0.36548</cdr:y>
    </cdr:to>
    <cdr:sp macro="" textlink="">
      <cdr:nvSpPr>
        <cdr:cNvPr id="2" name="TextBox 1"/>
        <cdr:cNvSpPr txBox="1"/>
      </cdr:nvSpPr>
      <cdr:spPr>
        <a:xfrm xmlns:a="http://schemas.openxmlformats.org/drawingml/2006/main">
          <a:off x="1590805" y="1441189"/>
          <a:ext cx="1853852" cy="647527"/>
        </a:xfrm>
        <a:prstGeom xmlns:a="http://schemas.openxmlformats.org/drawingml/2006/main" prst="rect">
          <a:avLst/>
        </a:prstGeom>
        <a:solidFill xmlns:a="http://schemas.openxmlformats.org/drawingml/2006/main">
          <a:sysClr val="window" lastClr="FFFFFF"/>
        </a:solidFill>
        <a:ln xmlns:a="http://schemas.openxmlformats.org/drawingml/2006/main" w="1905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000" b="1" dirty="0">
              <a:solidFill>
                <a:srgbClr val="FF0000"/>
              </a:solidFill>
            </a:rPr>
            <a:t>+11.9%</a:t>
          </a:r>
        </a:p>
      </cdr:txBody>
    </cdr:sp>
  </cdr:relSizeAnchor>
  <cdr:relSizeAnchor xmlns:cdr="http://schemas.openxmlformats.org/drawingml/2006/chartDrawing">
    <cdr:from>
      <cdr:x>0.11651</cdr:x>
      <cdr:y>0.22301</cdr:y>
    </cdr:from>
    <cdr:to>
      <cdr:x>0.15454</cdr:x>
      <cdr:y>0.389</cdr:y>
    </cdr:to>
    <cdr:pic>
      <cdr:nvPicPr>
        <cdr:cNvPr id="3" name="Picture 2">
          <a:extLst xmlns:a="http://schemas.openxmlformats.org/drawingml/2006/main">
            <a:ext uri="{FF2B5EF4-FFF2-40B4-BE49-F238E27FC236}">
              <a16:creationId xmlns:a16="http://schemas.microsoft.com/office/drawing/2014/main" id="{A8699DDF-0071-4C7B-A2B6-7E4A59BAB96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BEBA8EAE-BF5A-486C-A8C5-ECC9F3942E4B}">
              <a14:imgProps xmlns:a14="http://schemas.microsoft.com/office/drawing/2010/main">
                <a14:imgLayer r:embed="rId2">
                  <a14:imgEffect>
                    <a14:backgroundRemoval t="9569" b="98565" l="9677" r="89247">
                      <a14:foregroundMark x1="30108" y1="72249" x2="30108" y2="72249"/>
                      <a14:foregroundMark x1="33333" y1="61722" x2="33333" y2="61722"/>
                      <a14:foregroundMark x1="24731" y1="42105" x2="24731" y2="42105"/>
                      <a14:foregroundMark x1="30108" y1="15789" x2="30108" y2="15789"/>
                      <a14:foregroundMark x1="63441" y1="14354" x2="63441" y2="14354"/>
                      <a14:foregroundMark x1="63441" y1="29187" x2="63441" y2="29187"/>
                      <a14:foregroundMark x1="70968" y1="45933" x2="70968" y2="45933"/>
                      <a14:foregroundMark x1="70968" y1="63158" x2="70968" y2="63158"/>
                      <a14:foregroundMark x1="65591" y1="75120" x2="65591" y2="75120"/>
                      <a14:foregroundMark x1="74194" y1="80383" x2="74194" y2="80383"/>
                      <a14:foregroundMark x1="68817" y1="85646" x2="68817" y2="85646"/>
                      <a14:foregroundMark x1="49462" y1="92344" x2="49462" y2="92344"/>
                      <a14:foregroundMark x1="30108" y1="87081" x2="30108" y2="87081"/>
                      <a14:foregroundMark x1="16129" y1="80383" x2="16129" y2="80383"/>
                    </a14:backgroundRemoval>
                  </a14:imgEffect>
                </a14:imgLayer>
              </a14:imgProps>
            </a:ex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rot="10800000" flipH="1">
          <a:off x="1065408" y="1274523"/>
          <a:ext cx="347687" cy="94863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0.15205</cdr:x>
      <cdr:y>0.19957</cdr:y>
    </cdr:from>
    <cdr:to>
      <cdr:x>0.35205</cdr:x>
      <cdr:y>0.31069</cdr:y>
    </cdr:to>
    <cdr:sp macro="" textlink="">
      <cdr:nvSpPr>
        <cdr:cNvPr id="2" name="TextBox 1"/>
        <cdr:cNvSpPr txBox="1"/>
      </cdr:nvSpPr>
      <cdr:spPr>
        <a:xfrm xmlns:a="http://schemas.openxmlformats.org/drawingml/2006/main">
          <a:off x="1390389" y="1140564"/>
          <a:ext cx="1828799" cy="635001"/>
        </a:xfrm>
        <a:prstGeom xmlns:a="http://schemas.openxmlformats.org/drawingml/2006/main" prst="rect">
          <a:avLst/>
        </a:prstGeom>
        <a:solidFill xmlns:a="http://schemas.openxmlformats.org/drawingml/2006/main">
          <a:sysClr val="window" lastClr="FFFFFF"/>
        </a:solidFill>
        <a:ln xmlns:a="http://schemas.openxmlformats.org/drawingml/2006/main" w="1905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000" b="1" dirty="0">
              <a:solidFill>
                <a:srgbClr val="FF0000"/>
              </a:solidFill>
            </a:rPr>
            <a:t>+58.5%</a:t>
          </a:r>
        </a:p>
      </cdr:txBody>
    </cdr:sp>
  </cdr:relSizeAnchor>
  <cdr:relSizeAnchor xmlns:cdr="http://schemas.openxmlformats.org/drawingml/2006/chartDrawing">
    <cdr:from>
      <cdr:x>0.10145</cdr:x>
      <cdr:y>0.17918</cdr:y>
    </cdr:from>
    <cdr:to>
      <cdr:x>0.13947</cdr:x>
      <cdr:y>0.33026</cdr:y>
    </cdr:to>
    <cdr:pic>
      <cdr:nvPicPr>
        <cdr:cNvPr id="3" name="Picture 2">
          <a:extLst xmlns:a="http://schemas.openxmlformats.org/drawingml/2006/main">
            <a:ext uri="{FF2B5EF4-FFF2-40B4-BE49-F238E27FC236}">
              <a16:creationId xmlns:a16="http://schemas.microsoft.com/office/drawing/2014/main" id="{6B9813B1-C138-4C30-AEAC-8C81BA9B8DC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BEBA8EAE-BF5A-486C-A8C5-ECC9F3942E4B}">
              <a14:imgProps xmlns:a14="http://schemas.microsoft.com/office/drawing/2010/main">
                <a14:imgLayer r:embed="rId2">
                  <a14:imgEffect>
                    <a14:backgroundRemoval t="9569" b="100000" l="9677" r="89247">
                      <a14:foregroundMark x1="33333" y1="73206" x2="33333" y2="73206"/>
                      <a14:foregroundMark x1="35484" y1="61722" x2="35484" y2="61722"/>
                      <a14:foregroundMark x1="30108" y1="50239" x2="30108" y2="50239"/>
                      <a14:foregroundMark x1="30108" y1="36842" x2="30108" y2="36842"/>
                      <a14:foregroundMark x1="30108" y1="21531" x2="30108" y2="21531"/>
                      <a14:foregroundMark x1="68817" y1="16746" x2="68817" y2="16746"/>
                      <a14:foregroundMark x1="65591" y1="26794" x2="65591" y2="26794"/>
                      <a14:foregroundMark x1="68817" y1="44976" x2="68817" y2="44976"/>
                      <a14:foregroundMark x1="68817" y1="59809" x2="68817" y2="59809"/>
                      <a14:foregroundMark x1="68817" y1="73206" x2="68817" y2="73206"/>
                      <a14:foregroundMark x1="81720" y1="73206" x2="81720" y2="73206"/>
                      <a14:foregroundMark x1="68817" y1="85167" x2="68817" y2="85167"/>
                      <a14:foregroundMark x1="54839" y1="88517" x2="54839" y2="88517"/>
                      <a14:foregroundMark x1="38710" y1="85167" x2="38710" y2="85167"/>
                      <a14:foregroundMark x1="24731" y1="79904" x2="24731" y2="79904"/>
                    </a14:backgroundRemoval>
                  </a14:imgEffect>
                </a14:imgLayer>
              </a14:imgProps>
            </a:ex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rot="10800000" flipH="1">
          <a:off x="927622" y="1024002"/>
          <a:ext cx="347687" cy="86342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0.15068</cdr:x>
      <cdr:y>0.24493</cdr:y>
    </cdr:from>
    <cdr:to>
      <cdr:x>0.3589</cdr:x>
      <cdr:y>0.36986</cdr:y>
    </cdr:to>
    <cdr:sp macro="" textlink="">
      <cdr:nvSpPr>
        <cdr:cNvPr id="2" name="TextBox 1"/>
        <cdr:cNvSpPr txBox="1"/>
      </cdr:nvSpPr>
      <cdr:spPr>
        <a:xfrm xmlns:a="http://schemas.openxmlformats.org/drawingml/2006/main">
          <a:off x="1377862" y="1399784"/>
          <a:ext cx="1903957" cy="713983"/>
        </a:xfrm>
        <a:prstGeom xmlns:a="http://schemas.openxmlformats.org/drawingml/2006/main" prst="rect">
          <a:avLst/>
        </a:prstGeom>
        <a:solidFill xmlns:a="http://schemas.openxmlformats.org/drawingml/2006/main">
          <a:sysClr val="window" lastClr="FFFFFF"/>
        </a:solidFill>
        <a:ln xmlns:a="http://schemas.openxmlformats.org/drawingml/2006/main" w="1905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000" b="1" dirty="0">
              <a:solidFill>
                <a:srgbClr val="FF0000"/>
              </a:solidFill>
            </a:rPr>
            <a:t>+67.5%</a:t>
          </a:r>
        </a:p>
      </cdr:txBody>
    </cdr:sp>
  </cdr:relSizeAnchor>
  <cdr:relSizeAnchor xmlns:cdr="http://schemas.openxmlformats.org/drawingml/2006/chartDrawing">
    <cdr:from>
      <cdr:x>0.09734</cdr:x>
      <cdr:y>0.22959</cdr:y>
    </cdr:from>
    <cdr:to>
      <cdr:x>0.13536</cdr:x>
      <cdr:y>0.40055</cdr:y>
    </cdr:to>
    <cdr:pic>
      <cdr:nvPicPr>
        <cdr:cNvPr id="3" name="Picture 2">
          <a:extLst xmlns:a="http://schemas.openxmlformats.org/drawingml/2006/main">
            <a:ext uri="{FF2B5EF4-FFF2-40B4-BE49-F238E27FC236}">
              <a16:creationId xmlns:a16="http://schemas.microsoft.com/office/drawing/2014/main" id="{B8090864-FF96-4E43-A2CE-859F57BA031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BEBA8EAE-BF5A-486C-A8C5-ECC9F3942E4B}">
              <a14:imgProps xmlns:a14="http://schemas.microsoft.com/office/drawing/2010/main">
                <a14:imgLayer r:embed="rId2">
                  <a14:imgEffect>
                    <a14:backgroundRemoval t="9569" b="100000" l="9677" r="89247">
                      <a14:foregroundMark x1="33333" y1="73206" x2="33333" y2="73206"/>
                      <a14:foregroundMark x1="35484" y1="61722" x2="35484" y2="61722"/>
                      <a14:foregroundMark x1="30108" y1="50239" x2="30108" y2="50239"/>
                      <a14:foregroundMark x1="30108" y1="36842" x2="30108" y2="36842"/>
                      <a14:foregroundMark x1="30108" y1="21531" x2="30108" y2="21531"/>
                      <a14:foregroundMark x1="68817" y1="16746" x2="68817" y2="16746"/>
                      <a14:foregroundMark x1="65591" y1="26794" x2="65591" y2="26794"/>
                      <a14:foregroundMark x1="68817" y1="44976" x2="68817" y2="44976"/>
                      <a14:foregroundMark x1="68817" y1="59809" x2="68817" y2="59809"/>
                      <a14:foregroundMark x1="68817" y1="73206" x2="68817" y2="73206"/>
                      <a14:foregroundMark x1="81720" y1="73206" x2="81720" y2="73206"/>
                      <a14:foregroundMark x1="68817" y1="85167" x2="68817" y2="85167"/>
                      <a14:foregroundMark x1="54839" y1="88517" x2="54839" y2="88517"/>
                      <a14:foregroundMark x1="38710" y1="85167" x2="38710" y2="85167"/>
                      <a14:foregroundMark x1="24731" y1="79904" x2="24731" y2="79904"/>
                    </a14:backgroundRemoval>
                  </a14:imgEffect>
                </a14:imgLayer>
              </a14:imgProps>
            </a:ex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rot="10800000" flipH="1">
          <a:off x="890044" y="1312101"/>
          <a:ext cx="347687" cy="9770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BE6E983-1C2C-4661-A8F6-45557541D3D8}" type="datetimeFigureOut">
              <a:rPr lang="en-US" smtClean="0"/>
              <a:t>6/22/2018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DE7C57-A137-4A33-BE1D-0A65D29B0A2A}" type="slidenum">
              <a:rPr lang="en-US" smtClean="0"/>
              <a:t>‹#›</a:t>
            </a:fld>
            <a:endParaRPr lang="en-US"/>
          </a:p>
        </p:txBody>
      </p:sp>
    </p:spTree>
    <p:extLst>
      <p:ext uri="{BB962C8B-B14F-4D97-AF65-F5344CB8AC3E}">
        <p14:creationId xmlns:p14="http://schemas.microsoft.com/office/powerpoint/2010/main" val="4714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afternoon and thank you for</a:t>
            </a:r>
            <a:r>
              <a:rPr lang="en-US" baseline="0" dirty="0"/>
              <a:t> joining us for the very first webinar for Et AL: The NCSD Journal Club. My name is Leandra Lacy and I am the Capacity Building Manager for the National Coalition of STD Directors. My hope is that this journal club will not only help to keep you abreast of current STD literature but also that you can use the findings from articles presented and apply them to your own STD programs. </a:t>
            </a:r>
          </a:p>
          <a:p>
            <a:pPr defTabSz="931774">
              <a:defRPr/>
            </a:pPr>
            <a:endParaRPr lang="en-US" baseline="0" dirty="0"/>
          </a:p>
        </p:txBody>
      </p:sp>
      <p:sp>
        <p:nvSpPr>
          <p:cNvPr id="4" name="Slide Number Placeholder 3"/>
          <p:cNvSpPr>
            <a:spLocks noGrp="1"/>
          </p:cNvSpPr>
          <p:nvPr>
            <p:ph type="sldNum" sz="quarter" idx="10"/>
          </p:nvPr>
        </p:nvSpPr>
        <p:spPr/>
        <p:txBody>
          <a:bodyPr/>
          <a:lstStyle/>
          <a:p>
            <a:fld id="{EEDE7C57-A137-4A33-BE1D-0A65D29B0A2A}" type="slidenum">
              <a:rPr lang="en-US" smtClean="0"/>
              <a:t>1</a:t>
            </a:fld>
            <a:endParaRPr lang="en-US"/>
          </a:p>
        </p:txBody>
      </p:sp>
    </p:spTree>
    <p:extLst>
      <p:ext uri="{BB962C8B-B14F-4D97-AF65-F5344CB8AC3E}">
        <p14:creationId xmlns:p14="http://schemas.microsoft.com/office/powerpoint/2010/main" val="33918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43113A0-0B1E-4EA3-8DDC-C9FD9ED94954}"/>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877A3B88-B860-4B2F-BC64-0C8F15084611}"/>
              </a:ext>
            </a:extLst>
          </p:cNvPr>
          <p:cNvSpPr>
            <a:spLocks noGrp="1"/>
          </p:cNvSpPr>
          <p:nvPr>
            <p:ph type="body" idx="1"/>
          </p:nvPr>
        </p:nvSpPr>
        <p:spPr>
          <a:noFill/>
        </p:spPr>
        <p:txBody>
          <a:bodyPr/>
          <a:lstStyle/>
          <a:p>
            <a:r>
              <a:rPr lang="en-US" altLang="en-US">
                <a:latin typeface="Arial" panose="020B0604020202020204" pitchFamily="34" charset="0"/>
              </a:rPr>
              <a:t>Lakes, beaches, mountains, sports, great food – lobster rolls, quahogs and ben and jerry’s ice cream</a:t>
            </a:r>
          </a:p>
        </p:txBody>
      </p:sp>
      <p:sp>
        <p:nvSpPr>
          <p:cNvPr id="19460" name="Slide Number Placeholder 3">
            <a:extLst>
              <a:ext uri="{FF2B5EF4-FFF2-40B4-BE49-F238E27FC236}">
                <a16:creationId xmlns:a16="http://schemas.microsoft.com/office/drawing/2014/main" id="{21551C72-FE7F-44BB-878F-E92FB914D452}"/>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7066" indent="-291179" eaLnBrk="0" hangingPunct="0">
              <a:spcBef>
                <a:spcPct val="30000"/>
              </a:spcBef>
              <a:defRPr sz="1200">
                <a:solidFill>
                  <a:schemeClr val="tx1"/>
                </a:solidFill>
                <a:latin typeface="Arial" panose="020B0604020202020204" pitchFamily="34" charset="0"/>
              </a:defRPr>
            </a:lvl2pPr>
            <a:lvl3pPr marL="1164717" indent="-232943" eaLnBrk="0" hangingPunct="0">
              <a:spcBef>
                <a:spcPct val="30000"/>
              </a:spcBef>
              <a:defRPr sz="1200">
                <a:solidFill>
                  <a:schemeClr val="tx1"/>
                </a:solidFill>
                <a:latin typeface="Arial" panose="020B0604020202020204" pitchFamily="34" charset="0"/>
              </a:defRPr>
            </a:lvl3pPr>
            <a:lvl4pPr marL="1630604" indent="-232943" eaLnBrk="0" hangingPunct="0">
              <a:spcBef>
                <a:spcPct val="30000"/>
              </a:spcBef>
              <a:defRPr sz="1200">
                <a:solidFill>
                  <a:schemeClr val="tx1"/>
                </a:solidFill>
                <a:latin typeface="Arial" panose="020B0604020202020204" pitchFamily="34" charset="0"/>
              </a:defRPr>
            </a:lvl4pPr>
            <a:lvl5pPr marL="2096491" indent="-232943" eaLnBrk="0" hangingPunct="0">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A5017E-5B37-4586-A5A2-7D34929EB7B5}"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220217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4B4C-B7BA-44EC-B915-A084B5150CD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2972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4B4C-B7BA-44EC-B915-A084B5150CD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70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13</a:t>
            </a:fld>
            <a:endParaRPr lang="en-US"/>
          </a:p>
        </p:txBody>
      </p:sp>
    </p:spTree>
    <p:extLst>
      <p:ext uri="{BB962C8B-B14F-4D97-AF65-F5344CB8AC3E}">
        <p14:creationId xmlns:p14="http://schemas.microsoft.com/office/powerpoint/2010/main" val="280081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14</a:t>
            </a:fld>
            <a:endParaRPr lang="en-US"/>
          </a:p>
        </p:txBody>
      </p:sp>
    </p:spTree>
    <p:extLst>
      <p:ext uri="{BB962C8B-B14F-4D97-AF65-F5344CB8AC3E}">
        <p14:creationId xmlns:p14="http://schemas.microsoft.com/office/powerpoint/2010/main" val="180972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15</a:t>
            </a:fld>
            <a:endParaRPr lang="en-US"/>
          </a:p>
        </p:txBody>
      </p:sp>
    </p:spTree>
    <p:extLst>
      <p:ext uri="{BB962C8B-B14F-4D97-AF65-F5344CB8AC3E}">
        <p14:creationId xmlns:p14="http://schemas.microsoft.com/office/powerpoint/2010/main" val="240507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4D64B4C-B7BA-44EC-B915-A084B5150CDC}" type="slidenum">
              <a:rPr lang="en-US">
                <a:solidFill>
                  <a:prstClr val="black"/>
                </a:solidFill>
                <a:latin typeface="Calibri"/>
              </a:rPr>
              <a:pPr defTabSz="931774">
                <a:defRPr/>
              </a:pPr>
              <a:t>16</a:t>
            </a:fld>
            <a:endParaRPr lang="en-US">
              <a:solidFill>
                <a:prstClr val="black"/>
              </a:solidFill>
              <a:latin typeface="Calibri"/>
            </a:endParaRPr>
          </a:p>
        </p:txBody>
      </p:sp>
    </p:spTree>
    <p:extLst>
      <p:ext uri="{BB962C8B-B14F-4D97-AF65-F5344CB8AC3E}">
        <p14:creationId xmlns:p14="http://schemas.microsoft.com/office/powerpoint/2010/main" val="256293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17</a:t>
            </a:fld>
            <a:endParaRPr lang="en-US"/>
          </a:p>
        </p:txBody>
      </p:sp>
    </p:spTree>
    <p:extLst>
      <p:ext uri="{BB962C8B-B14F-4D97-AF65-F5344CB8AC3E}">
        <p14:creationId xmlns:p14="http://schemas.microsoft.com/office/powerpoint/2010/main" val="2416704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18</a:t>
            </a:fld>
            <a:endParaRPr lang="en-US"/>
          </a:p>
        </p:txBody>
      </p:sp>
    </p:spTree>
    <p:extLst>
      <p:ext uri="{BB962C8B-B14F-4D97-AF65-F5344CB8AC3E}">
        <p14:creationId xmlns:p14="http://schemas.microsoft.com/office/powerpoint/2010/main" val="288053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19</a:t>
            </a:fld>
            <a:endParaRPr lang="en-US"/>
          </a:p>
        </p:txBody>
      </p:sp>
    </p:spTree>
    <p:extLst>
      <p:ext uri="{BB962C8B-B14F-4D97-AF65-F5344CB8AC3E}">
        <p14:creationId xmlns:p14="http://schemas.microsoft.com/office/powerpoint/2010/main" val="228512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that this webinar IS being recorded, and that recording will be made available within one week of this presentation. All lines</a:t>
            </a:r>
            <a:r>
              <a:rPr lang="en-US" baseline="0" dirty="0"/>
              <a:t> have been muted. There will be an opportunity at the end to unmute specific lines for questions. If you have questions or need technical help during this call, please utilize the chat function in the bottom right corner of your screen. All questions will be addressed at the end, but we will keep a queue so please send them our way as they come up. </a:t>
            </a:r>
          </a:p>
          <a:p>
            <a:endParaRPr lang="en-US" baseline="0" dirty="0"/>
          </a:p>
          <a:p>
            <a:r>
              <a:rPr lang="en-US" baseline="0" dirty="0"/>
              <a:t>I also want to flag for you that there is a box called “files” on your screen. In this box, you will find the journal article presented, in case you need to download and reference it. </a:t>
            </a:r>
          </a:p>
        </p:txBody>
      </p:sp>
      <p:sp>
        <p:nvSpPr>
          <p:cNvPr id="4" name="Slide Number Placeholder 3"/>
          <p:cNvSpPr>
            <a:spLocks noGrp="1"/>
          </p:cNvSpPr>
          <p:nvPr>
            <p:ph type="sldNum" sz="quarter" idx="10"/>
          </p:nvPr>
        </p:nvSpPr>
        <p:spPr/>
        <p:txBody>
          <a:bodyPr/>
          <a:lstStyle/>
          <a:p>
            <a:fld id="{EEDE7C57-A137-4A33-BE1D-0A65D29B0A2A}" type="slidenum">
              <a:rPr lang="en-US" smtClean="0"/>
              <a:t>2</a:t>
            </a:fld>
            <a:endParaRPr lang="en-US"/>
          </a:p>
        </p:txBody>
      </p:sp>
    </p:spTree>
    <p:extLst>
      <p:ext uri="{BB962C8B-B14F-4D97-AF65-F5344CB8AC3E}">
        <p14:creationId xmlns:p14="http://schemas.microsoft.com/office/powerpoint/2010/main" val="340318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20</a:t>
            </a:fld>
            <a:endParaRPr lang="en-US"/>
          </a:p>
        </p:txBody>
      </p:sp>
    </p:spTree>
    <p:extLst>
      <p:ext uri="{BB962C8B-B14F-4D97-AF65-F5344CB8AC3E}">
        <p14:creationId xmlns:p14="http://schemas.microsoft.com/office/powerpoint/2010/main" val="423869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21</a:t>
            </a:fld>
            <a:endParaRPr lang="en-US"/>
          </a:p>
        </p:txBody>
      </p:sp>
    </p:spTree>
    <p:extLst>
      <p:ext uri="{BB962C8B-B14F-4D97-AF65-F5344CB8AC3E}">
        <p14:creationId xmlns:p14="http://schemas.microsoft.com/office/powerpoint/2010/main" val="421700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22</a:t>
            </a:fld>
            <a:endParaRPr lang="en-US"/>
          </a:p>
        </p:txBody>
      </p:sp>
    </p:spTree>
    <p:extLst>
      <p:ext uri="{BB962C8B-B14F-4D97-AF65-F5344CB8AC3E}">
        <p14:creationId xmlns:p14="http://schemas.microsoft.com/office/powerpoint/2010/main" val="2467192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23</a:t>
            </a:fld>
            <a:endParaRPr lang="en-US"/>
          </a:p>
        </p:txBody>
      </p:sp>
    </p:spTree>
    <p:extLst>
      <p:ext uri="{BB962C8B-B14F-4D97-AF65-F5344CB8AC3E}">
        <p14:creationId xmlns:p14="http://schemas.microsoft.com/office/powerpoint/2010/main" val="416126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24</a:t>
            </a:fld>
            <a:endParaRPr lang="en-US"/>
          </a:p>
        </p:txBody>
      </p:sp>
    </p:spTree>
    <p:extLst>
      <p:ext uri="{BB962C8B-B14F-4D97-AF65-F5344CB8AC3E}">
        <p14:creationId xmlns:p14="http://schemas.microsoft.com/office/powerpoint/2010/main" val="324936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25</a:t>
            </a:fld>
            <a:endParaRPr lang="en-US"/>
          </a:p>
        </p:txBody>
      </p:sp>
    </p:spTree>
    <p:extLst>
      <p:ext uri="{BB962C8B-B14F-4D97-AF65-F5344CB8AC3E}">
        <p14:creationId xmlns:p14="http://schemas.microsoft.com/office/powerpoint/2010/main" val="1339238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26</a:t>
            </a:fld>
            <a:endParaRPr lang="en-US"/>
          </a:p>
        </p:txBody>
      </p:sp>
    </p:spTree>
    <p:extLst>
      <p:ext uri="{BB962C8B-B14F-4D97-AF65-F5344CB8AC3E}">
        <p14:creationId xmlns:p14="http://schemas.microsoft.com/office/powerpoint/2010/main" val="230579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27</a:t>
            </a:fld>
            <a:endParaRPr lang="en-US"/>
          </a:p>
        </p:txBody>
      </p:sp>
    </p:spTree>
    <p:extLst>
      <p:ext uri="{BB962C8B-B14F-4D97-AF65-F5344CB8AC3E}">
        <p14:creationId xmlns:p14="http://schemas.microsoft.com/office/powerpoint/2010/main" val="2224513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7C57-A137-4A33-BE1D-0A65D29B0A2A}" type="slidenum">
              <a:rPr lang="en-US" smtClean="0"/>
              <a:t>28</a:t>
            </a:fld>
            <a:endParaRPr lang="en-US"/>
          </a:p>
        </p:txBody>
      </p:sp>
    </p:spTree>
    <p:extLst>
      <p:ext uri="{BB962C8B-B14F-4D97-AF65-F5344CB8AC3E}">
        <p14:creationId xmlns:p14="http://schemas.microsoft.com/office/powerpoint/2010/main" val="3502665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29</a:t>
            </a:fld>
            <a:endParaRPr lang="en-US"/>
          </a:p>
        </p:txBody>
      </p:sp>
    </p:spTree>
    <p:extLst>
      <p:ext uri="{BB962C8B-B14F-4D97-AF65-F5344CB8AC3E}">
        <p14:creationId xmlns:p14="http://schemas.microsoft.com/office/powerpoint/2010/main" val="102164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As I previously mentioned, the purpose of this journal club is to not only help keep you abreast of current STD research and literature but, through engaging discussion, you will learn about the implications of the literature on the STD program in your jurisdiction. Articles chosen will vary and may, for example, include </a:t>
            </a:r>
            <a:r>
              <a:rPr lang="en-US" dirty="0"/>
              <a:t>research on progress in STD diagnostics and new treatments, an emphasis on health equity by focusing on populations that are disproportionally affected by STDs, etc. </a:t>
            </a:r>
          </a:p>
          <a:p>
            <a:pPr defTabSz="931774">
              <a:defRPr/>
            </a:pPr>
            <a:endParaRPr lang="en-US" baseline="0" dirty="0"/>
          </a:p>
          <a:p>
            <a:pPr defTabSz="931774">
              <a:defRPr/>
            </a:pPr>
            <a:r>
              <a:rPr lang="en-US" baseline="0" dirty="0"/>
              <a:t>Each month following a webinar, a blog post will be shared via the NCSD STD Weekly email and on our website, where an author (or authors) of the previous month’s article will answer a few questions regarding the article’s implications for current STD programs and practice and other related areas they feel need to be further research or explored. </a:t>
            </a:r>
          </a:p>
          <a:p>
            <a:pPr defTabSz="931774">
              <a:defRPr/>
            </a:pPr>
            <a:endParaRPr lang="en-US" baseline="0" dirty="0"/>
          </a:p>
        </p:txBody>
      </p:sp>
      <p:sp>
        <p:nvSpPr>
          <p:cNvPr id="4" name="Slide Number Placeholder 3"/>
          <p:cNvSpPr>
            <a:spLocks noGrp="1"/>
          </p:cNvSpPr>
          <p:nvPr>
            <p:ph type="sldNum" sz="quarter" idx="10"/>
          </p:nvPr>
        </p:nvSpPr>
        <p:spPr/>
        <p:txBody>
          <a:bodyPr/>
          <a:lstStyle/>
          <a:p>
            <a:fld id="{EEDE7C57-A137-4A33-BE1D-0A65D29B0A2A}" type="slidenum">
              <a:rPr lang="en-US" smtClean="0"/>
              <a:t>3</a:t>
            </a:fld>
            <a:endParaRPr lang="en-US"/>
          </a:p>
        </p:txBody>
      </p:sp>
    </p:spTree>
    <p:extLst>
      <p:ext uri="{BB962C8B-B14F-4D97-AF65-F5344CB8AC3E}">
        <p14:creationId xmlns:p14="http://schemas.microsoft.com/office/powerpoint/2010/main" val="3565777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questions from any one who is participating. Feel free to type your question into the chat box or unmute your line to ask it on the phone line. </a:t>
            </a:r>
          </a:p>
          <a:p>
            <a:endParaRPr lang="en-US" dirty="0"/>
          </a:p>
          <a:p>
            <a:endParaRPr lang="en-US" dirty="0"/>
          </a:p>
          <a:p>
            <a:r>
              <a:rPr lang="en-US" dirty="0"/>
              <a:t>With that, I’d like to say thanks to all of you who attended the very first webinar for Et. Al: The NCSD Journal Club. I have included the presenter’s contact info, in addition to mine on this slide. Feel free to reach out for additional questions. In the chat box, I have also included the link for the very brief webinar evaluation. Please complete it so that it can inform future journal club webinars. Have a wonderful day, and be on the look out for the blog related to this article in July and then the next journal club meeting in late August. </a:t>
            </a:r>
          </a:p>
        </p:txBody>
      </p:sp>
      <p:sp>
        <p:nvSpPr>
          <p:cNvPr id="4" name="Slide Number Placeholder 3"/>
          <p:cNvSpPr>
            <a:spLocks noGrp="1"/>
          </p:cNvSpPr>
          <p:nvPr>
            <p:ph type="sldNum" sz="quarter" idx="10"/>
          </p:nvPr>
        </p:nvSpPr>
        <p:spPr/>
        <p:txBody>
          <a:bodyPr/>
          <a:lstStyle/>
          <a:p>
            <a:fld id="{EEDE7C57-A137-4A33-BE1D-0A65D29B0A2A}" type="slidenum">
              <a:rPr lang="en-US" smtClean="0"/>
              <a:t>30</a:t>
            </a:fld>
            <a:endParaRPr lang="en-US"/>
          </a:p>
        </p:txBody>
      </p:sp>
    </p:spTree>
    <p:extLst>
      <p:ext uri="{BB962C8B-B14F-4D97-AF65-F5344CB8AC3E}">
        <p14:creationId xmlns:p14="http://schemas.microsoft.com/office/powerpoint/2010/main" val="94101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our agenda today, we will</a:t>
            </a:r>
            <a:r>
              <a:rPr lang="en-US" baseline="0" dirty="0"/>
              <a:t> start with an introduction of our presenters. We will then move into the article background, methods, and results, followed by a time for discussion and engagement with the presenters and the participants. There will also be ample time for questions for the presenters at the end. </a:t>
            </a:r>
          </a:p>
          <a:p>
            <a:endParaRPr lang="en-US" dirty="0"/>
          </a:p>
        </p:txBody>
      </p:sp>
      <p:sp>
        <p:nvSpPr>
          <p:cNvPr id="4" name="Slide Number Placeholder 3"/>
          <p:cNvSpPr>
            <a:spLocks noGrp="1"/>
          </p:cNvSpPr>
          <p:nvPr>
            <p:ph type="sldNum" sz="quarter" idx="10"/>
          </p:nvPr>
        </p:nvSpPr>
        <p:spPr/>
        <p:txBody>
          <a:bodyPr/>
          <a:lstStyle/>
          <a:p>
            <a:fld id="{EEDE7C57-A137-4A33-BE1D-0A65D29B0A2A}" type="slidenum">
              <a:rPr lang="en-US" smtClean="0"/>
              <a:t>4</a:t>
            </a:fld>
            <a:endParaRPr lang="en-US"/>
          </a:p>
        </p:txBody>
      </p:sp>
    </p:spTree>
    <p:extLst>
      <p:ext uri="{BB962C8B-B14F-4D97-AF65-F5344CB8AC3E}">
        <p14:creationId xmlns:p14="http://schemas.microsoft.com/office/powerpoint/2010/main" val="247183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webinar, participants will be able to:</a:t>
            </a:r>
            <a:endParaRPr lang="en-US" baseline="0" dirty="0"/>
          </a:p>
          <a:p>
            <a:pPr lvl="1"/>
            <a:r>
              <a:rPr lang="en-US" dirty="0"/>
              <a:t>1. Describe the major sections of the journal article that is presented (i.e., background, methods, and results). </a:t>
            </a:r>
          </a:p>
          <a:p>
            <a:pPr lvl="1"/>
            <a:r>
              <a:rPr lang="en-US" dirty="0"/>
              <a:t>2. Identify the journal article’s implications for their state’s STD program.  </a:t>
            </a:r>
          </a:p>
          <a:p>
            <a:endParaRPr lang="en-US" dirty="0"/>
          </a:p>
          <a:p>
            <a:r>
              <a:rPr lang="en-US" dirty="0"/>
              <a:t>Without further ado, I’ll let our presenters today- Dr. Philip Chan, Tom Bertrand, and Daniel Daltry- take the floor to discuss their article regarding partner notification services in New England!</a:t>
            </a:r>
          </a:p>
        </p:txBody>
      </p:sp>
      <p:sp>
        <p:nvSpPr>
          <p:cNvPr id="4" name="Slide Number Placeholder 3"/>
          <p:cNvSpPr>
            <a:spLocks noGrp="1"/>
          </p:cNvSpPr>
          <p:nvPr>
            <p:ph type="sldNum" sz="quarter" idx="10"/>
          </p:nvPr>
        </p:nvSpPr>
        <p:spPr/>
        <p:txBody>
          <a:bodyPr/>
          <a:lstStyle/>
          <a:p>
            <a:fld id="{EEDE7C57-A137-4A33-BE1D-0A65D29B0A2A}" type="slidenum">
              <a:rPr lang="en-US" smtClean="0"/>
              <a:t>5</a:t>
            </a:fld>
            <a:endParaRPr lang="en-US"/>
          </a:p>
        </p:txBody>
      </p:sp>
    </p:spTree>
    <p:extLst>
      <p:ext uri="{BB962C8B-B14F-4D97-AF65-F5344CB8AC3E}">
        <p14:creationId xmlns:p14="http://schemas.microsoft.com/office/powerpoint/2010/main" val="41136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6</a:t>
            </a:fld>
            <a:endParaRPr lang="en-US"/>
          </a:p>
        </p:txBody>
      </p:sp>
    </p:spTree>
    <p:extLst>
      <p:ext uri="{BB962C8B-B14F-4D97-AF65-F5344CB8AC3E}">
        <p14:creationId xmlns:p14="http://schemas.microsoft.com/office/powerpoint/2010/main" val="2185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7</a:t>
            </a:fld>
            <a:endParaRPr lang="en-US"/>
          </a:p>
        </p:txBody>
      </p:sp>
    </p:spTree>
    <p:extLst>
      <p:ext uri="{BB962C8B-B14F-4D97-AF65-F5344CB8AC3E}">
        <p14:creationId xmlns:p14="http://schemas.microsoft.com/office/powerpoint/2010/main" val="127720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E7C57-A137-4A33-BE1D-0A65D29B0A2A}" type="slidenum">
              <a:rPr lang="en-US" smtClean="0"/>
              <a:t>8</a:t>
            </a:fld>
            <a:endParaRPr lang="en-US"/>
          </a:p>
        </p:txBody>
      </p:sp>
    </p:spTree>
    <p:extLst>
      <p:ext uri="{BB962C8B-B14F-4D97-AF65-F5344CB8AC3E}">
        <p14:creationId xmlns:p14="http://schemas.microsoft.com/office/powerpoint/2010/main" val="176637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4B4C-B7BA-44EC-B915-A084B5150CD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7887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7A0EFC-4E72-465E-8E9B-A2009DF57D4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233756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A0EFC-4E72-465E-8E9B-A2009DF57D4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423709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A0EFC-4E72-465E-8E9B-A2009DF57D4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3820146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FB0C5C-20AE-4E67-AB7C-9CBCB2376A8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296533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B0C5C-20AE-4E67-AB7C-9CBCB2376A8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36695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B0C5C-20AE-4E67-AB7C-9CBCB2376A8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318560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FB0C5C-20AE-4E67-AB7C-9CBCB2376A8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252293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B0C5C-20AE-4E67-AB7C-9CBCB2376A8C}"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334946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B0C5C-20AE-4E67-AB7C-9CBCB2376A8C}"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1617514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B0C5C-20AE-4E67-AB7C-9CBCB2376A8C}"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137980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B0C5C-20AE-4E67-AB7C-9CBCB2376A8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425977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A0EFC-4E72-465E-8E9B-A2009DF57D4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1705970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B0C5C-20AE-4E67-AB7C-9CBCB2376A8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1693141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B0C5C-20AE-4E67-AB7C-9CBCB2376A8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3798433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B0C5C-20AE-4E67-AB7C-9CBCB2376A8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5A63-F196-4388-902B-A34540458083}" type="slidenum">
              <a:rPr lang="en-US" smtClean="0"/>
              <a:t>‹#›</a:t>
            </a:fld>
            <a:endParaRPr lang="en-US"/>
          </a:p>
        </p:txBody>
      </p:sp>
    </p:spTree>
    <p:extLst>
      <p:ext uri="{BB962C8B-B14F-4D97-AF65-F5344CB8AC3E}">
        <p14:creationId xmlns:p14="http://schemas.microsoft.com/office/powerpoint/2010/main" val="26335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7A0EFC-4E72-465E-8E9B-A2009DF57D40}"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29202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7A0EFC-4E72-465E-8E9B-A2009DF57D4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386635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A0EFC-4E72-465E-8E9B-A2009DF57D40}"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19784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7A0EFC-4E72-465E-8E9B-A2009DF57D40}"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402233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A0EFC-4E72-465E-8E9B-A2009DF57D40}"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222605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A0EFC-4E72-465E-8E9B-A2009DF57D4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415825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A0EFC-4E72-465E-8E9B-A2009DF57D40}"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799D-695C-4D40-A108-19AB630AD382}" type="slidenum">
              <a:rPr lang="en-US" smtClean="0"/>
              <a:t>‹#›</a:t>
            </a:fld>
            <a:endParaRPr lang="en-US"/>
          </a:p>
        </p:txBody>
      </p:sp>
    </p:spTree>
    <p:extLst>
      <p:ext uri="{BB962C8B-B14F-4D97-AF65-F5344CB8AC3E}">
        <p14:creationId xmlns:p14="http://schemas.microsoft.com/office/powerpoint/2010/main" val="114565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A0EFC-4E72-465E-8E9B-A2009DF57D40}" type="datetimeFigureOut">
              <a:rPr lang="en-US" smtClean="0"/>
              <a:t>6/22/2018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0799D-695C-4D40-A108-19AB630AD382}" type="slidenum">
              <a:rPr lang="en-US" smtClean="0"/>
              <a:t>‹#›</a:t>
            </a:fld>
            <a:endParaRPr lang="en-US"/>
          </a:p>
        </p:txBody>
      </p:sp>
    </p:spTree>
    <p:extLst>
      <p:ext uri="{BB962C8B-B14F-4D97-AF65-F5344CB8AC3E}">
        <p14:creationId xmlns:p14="http://schemas.microsoft.com/office/powerpoint/2010/main" val="50423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B0C5C-20AE-4E67-AB7C-9CBCB2376A8C}" type="datetimeFigureOut">
              <a:rPr lang="en-US" smtClean="0"/>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05A63-F196-4388-902B-A34540458083}" type="slidenum">
              <a:rPr lang="en-US" smtClean="0"/>
              <a:t>‹#›</a:t>
            </a:fld>
            <a:endParaRPr lang="en-US"/>
          </a:p>
        </p:txBody>
      </p:sp>
    </p:spTree>
    <p:extLst>
      <p:ext uri="{BB962C8B-B14F-4D97-AF65-F5344CB8AC3E}">
        <p14:creationId xmlns:p14="http://schemas.microsoft.com/office/powerpoint/2010/main" val="1067170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file:///C:\Users\Katie.Gately\Desktop\STD%20Case%20Counts%20New%20England.xlsx" TargetMode="Externa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file:///C:\Users\Katie.Gately\Desktop\STD%20Case%20Counts%20New%20England.xlsx" TargetMode="Externa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file:///C:\Users\Katie.Gately\Desktop\STD%20Case%20Counts%20New%20England.xlsx" TargetMode="Externa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jpg"/><Relationship Id="rId18" Type="http://schemas.openxmlformats.org/officeDocument/2006/relationships/image" Target="../media/image49.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g"/><Relationship Id="rId17" Type="http://schemas.openxmlformats.org/officeDocument/2006/relationships/image" Target="../media/image48.jpg"/><Relationship Id="rId2" Type="http://schemas.openxmlformats.org/officeDocument/2006/relationships/notesSlide" Target="../notesSlides/notesSlide16.xml"/><Relationship Id="rId16" Type="http://schemas.openxmlformats.org/officeDocument/2006/relationships/image" Target="../media/image47.jpg"/><Relationship Id="rId1" Type="http://schemas.openxmlformats.org/officeDocument/2006/relationships/slideLayout" Target="../slideLayouts/slideLayout13.xml"/><Relationship Id="rId6" Type="http://schemas.openxmlformats.org/officeDocument/2006/relationships/image" Target="../media/image37.jpeg"/><Relationship Id="rId11" Type="http://schemas.openxmlformats.org/officeDocument/2006/relationships/image" Target="../media/image42.jpg"/><Relationship Id="rId5" Type="http://schemas.openxmlformats.org/officeDocument/2006/relationships/image" Target="../media/image36.jpg"/><Relationship Id="rId15" Type="http://schemas.openxmlformats.org/officeDocument/2006/relationships/image" Target="../media/image46.jpeg"/><Relationship Id="rId10" Type="http://schemas.openxmlformats.org/officeDocument/2006/relationships/image" Target="../media/image41.jpg"/><Relationship Id="rId19" Type="http://schemas.microsoft.com/office/2007/relationships/hdphoto" Target="../media/hdphoto3.wdp"/><Relationship Id="rId4" Type="http://schemas.openxmlformats.org/officeDocument/2006/relationships/image" Target="../media/image35.jpeg"/><Relationship Id="rId9" Type="http://schemas.openxmlformats.org/officeDocument/2006/relationships/image" Target="../media/image40.jpg"/><Relationship Id="rId1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csddc.org/wp-content/uploads/2018/05/journal-club1-1-700x611.png">
            <a:extLst>
              <a:ext uri="{FF2B5EF4-FFF2-40B4-BE49-F238E27FC236}">
                <a16:creationId xmlns:a16="http://schemas.microsoft.com/office/drawing/2014/main" id="{7F71F90B-3BB4-4B8C-A79F-30C3723F4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45" y="706245"/>
            <a:ext cx="5187821" cy="45282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998295-DEFA-4B53-A027-FBD3567EC00C}"/>
              </a:ext>
            </a:extLst>
          </p:cNvPr>
          <p:cNvSpPr txBox="1"/>
          <p:nvPr/>
        </p:nvSpPr>
        <p:spPr>
          <a:xfrm>
            <a:off x="1147666" y="5337109"/>
            <a:ext cx="6484774" cy="954107"/>
          </a:xfrm>
          <a:prstGeom prst="rect">
            <a:avLst/>
          </a:prstGeom>
          <a:noFill/>
        </p:spPr>
        <p:txBody>
          <a:bodyPr wrap="square" rtlCol="0">
            <a:spAutoFit/>
          </a:bodyPr>
          <a:lstStyle/>
          <a:p>
            <a:pPr algn="ctr"/>
            <a:r>
              <a:rPr lang="en-US" sz="2800" dirty="0"/>
              <a:t>June 21, 2018</a:t>
            </a:r>
          </a:p>
          <a:p>
            <a:pPr algn="ctr"/>
            <a:r>
              <a:rPr lang="en-US" sz="2800" dirty="0"/>
              <a:t>National Coalition of STD Directors</a:t>
            </a:r>
          </a:p>
        </p:txBody>
      </p:sp>
    </p:spTree>
    <p:extLst>
      <p:ext uri="{BB962C8B-B14F-4D97-AF65-F5344CB8AC3E}">
        <p14:creationId xmlns:p14="http://schemas.microsoft.com/office/powerpoint/2010/main" val="187298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a:extLst>
              <a:ext uri="{FF2B5EF4-FFF2-40B4-BE49-F238E27FC236}">
                <a16:creationId xmlns:a16="http://schemas.microsoft.com/office/drawing/2014/main" id="{D5F6FF13-49E9-4DFC-95A5-1371B985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272256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20">
            <a:extLst>
              <a:ext uri="{FF2B5EF4-FFF2-40B4-BE49-F238E27FC236}">
                <a16:creationId xmlns:a16="http://schemas.microsoft.com/office/drawing/2014/main" id="{6D8EE421-F11B-4B1D-99FD-596897DBA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469" y="3327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9">
            <a:extLst>
              <a:ext uri="{FF2B5EF4-FFF2-40B4-BE49-F238E27FC236}">
                <a16:creationId xmlns:a16="http://schemas.microsoft.com/office/drawing/2014/main" id="{6501A848-FB4B-4FD8-832C-84C1CC237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1419225"/>
            <a:ext cx="2174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11">
            <a:extLst>
              <a:ext uri="{FF2B5EF4-FFF2-40B4-BE49-F238E27FC236}">
                <a16:creationId xmlns:a16="http://schemas.microsoft.com/office/drawing/2014/main" id="{38D4E13F-D839-4221-8E88-D309AA8248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38" y="2362200"/>
            <a:ext cx="162718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19">
            <a:extLst>
              <a:ext uri="{FF2B5EF4-FFF2-40B4-BE49-F238E27FC236}">
                <a16:creationId xmlns:a16="http://schemas.microsoft.com/office/drawing/2014/main" id="{82CA9C56-22B2-4670-9EF5-40AD53E106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013" y="4924425"/>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18">
            <a:extLst>
              <a:ext uri="{FF2B5EF4-FFF2-40B4-BE49-F238E27FC236}">
                <a16:creationId xmlns:a16="http://schemas.microsoft.com/office/drawing/2014/main" id="{A39AA6B3-34AC-4ECF-9B91-DCAC69BD80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2861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17">
            <a:extLst>
              <a:ext uri="{FF2B5EF4-FFF2-40B4-BE49-F238E27FC236}">
                <a16:creationId xmlns:a16="http://schemas.microsoft.com/office/drawing/2014/main" id="{C2F190B7-3667-4EAF-AA93-44E6BA6569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7625" y="2895600"/>
            <a:ext cx="41338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16">
            <a:extLst>
              <a:ext uri="{FF2B5EF4-FFF2-40B4-BE49-F238E27FC236}">
                <a16:creationId xmlns:a16="http://schemas.microsoft.com/office/drawing/2014/main" id="{3ABECCCE-DD66-4453-9340-5EBA0AB4B3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2300" y="2946400"/>
            <a:ext cx="1271588"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4">
            <a:extLst>
              <a:ext uri="{FF2B5EF4-FFF2-40B4-BE49-F238E27FC236}">
                <a16:creationId xmlns:a16="http://schemas.microsoft.com/office/drawing/2014/main" id="{DD585BC4-67CF-4131-B2BF-5DF00C3013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1447800"/>
            <a:ext cx="1257300"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4">
            <a:extLst>
              <a:ext uri="{FF2B5EF4-FFF2-40B4-BE49-F238E27FC236}">
                <a16:creationId xmlns:a16="http://schemas.microsoft.com/office/drawing/2014/main" id="{8E7F8E2E-EEF9-49A8-913A-7295A4F39D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9550" y="2930525"/>
            <a:ext cx="1854200" cy="210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7">
            <a:extLst>
              <a:ext uri="{FF2B5EF4-FFF2-40B4-BE49-F238E27FC236}">
                <a16:creationId xmlns:a16="http://schemas.microsoft.com/office/drawing/2014/main" id="{162400AB-8FB2-4BF6-BC60-759BD4E1E1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038725"/>
            <a:ext cx="2674938"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9" name="Title 1">
            <a:extLst>
              <a:ext uri="{FF2B5EF4-FFF2-40B4-BE49-F238E27FC236}">
                <a16:creationId xmlns:a16="http://schemas.microsoft.com/office/drawing/2014/main" id="{A207AA69-B1AB-412E-9A5B-1F881D7A3E00}"/>
              </a:ext>
            </a:extLst>
          </p:cNvPr>
          <p:cNvSpPr>
            <a:spLocks noGrp="1"/>
          </p:cNvSpPr>
          <p:nvPr>
            <p:ph type="title"/>
          </p:nvPr>
        </p:nvSpPr>
        <p:spPr>
          <a:xfrm>
            <a:off x="1324268" y="98581"/>
            <a:ext cx="7886700" cy="1325563"/>
          </a:xfrm>
        </p:spPr>
        <p:txBody>
          <a:bodyPr/>
          <a:lstStyle/>
          <a:p>
            <a:r>
              <a:rPr lang="en-US" altLang="en-US" dirty="0">
                <a:solidFill>
                  <a:schemeClr val="bg1"/>
                </a:solidFill>
              </a:rPr>
              <a:t>Regional Highlights</a:t>
            </a:r>
          </a:p>
        </p:txBody>
      </p:sp>
      <p:pic>
        <p:nvPicPr>
          <p:cNvPr id="4110" name="Picture 5">
            <a:extLst>
              <a:ext uri="{FF2B5EF4-FFF2-40B4-BE49-F238E27FC236}">
                <a16:creationId xmlns:a16="http://schemas.microsoft.com/office/drawing/2014/main" id="{154F8413-E493-46C2-BDA6-C5F24ED18B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5463" y="3703638"/>
            <a:ext cx="2276475" cy="156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6">
            <a:extLst>
              <a:ext uri="{FF2B5EF4-FFF2-40B4-BE49-F238E27FC236}">
                <a16:creationId xmlns:a16="http://schemas.microsoft.com/office/drawing/2014/main" id="{97E1C7F2-3FEE-4C93-8EF6-73EBEB7BD6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6575" y="13716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0">
            <a:extLst>
              <a:ext uri="{FF2B5EF4-FFF2-40B4-BE49-F238E27FC236}">
                <a16:creationId xmlns:a16="http://schemas.microsoft.com/office/drawing/2014/main" id="{1272B7BE-F8CC-40A3-852B-108D6A5331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8807" y="5083968"/>
            <a:ext cx="4649787" cy="168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2">
            <a:extLst>
              <a:ext uri="{FF2B5EF4-FFF2-40B4-BE49-F238E27FC236}">
                <a16:creationId xmlns:a16="http://schemas.microsoft.com/office/drawing/2014/main" id="{D15B151C-6480-4E5A-BE91-5B9287825BE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0" y="1392238"/>
            <a:ext cx="2286000" cy="17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4" name="Picture 13">
            <a:extLst>
              <a:ext uri="{FF2B5EF4-FFF2-40B4-BE49-F238E27FC236}">
                <a16:creationId xmlns:a16="http://schemas.microsoft.com/office/drawing/2014/main" id="{453E875E-EFD2-48E3-A050-74601EF65A7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81938" y="3917950"/>
            <a:ext cx="1285875" cy="13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935D9E8-E2F9-4F36-AD36-F25050838B52}"/>
              </a:ext>
            </a:extLst>
          </p:cNvPr>
          <p:cNvSpPr txBox="1"/>
          <p:nvPr/>
        </p:nvSpPr>
        <p:spPr>
          <a:xfrm>
            <a:off x="1620355" y="204624"/>
            <a:ext cx="6133602" cy="1015663"/>
          </a:xfrm>
          <a:prstGeom prst="rect">
            <a:avLst/>
          </a:prstGeom>
          <a:noFill/>
        </p:spPr>
        <p:txBody>
          <a:bodyPr wrap="none" rtlCol="0">
            <a:spAutoFit/>
          </a:bodyPr>
          <a:lstStyle/>
          <a:p>
            <a:r>
              <a:rPr lang="en-US" sz="6000" dirty="0"/>
              <a:t>Regional Highlights</a:t>
            </a:r>
          </a:p>
        </p:txBody>
      </p:sp>
    </p:spTree>
    <p:extLst>
      <p:ext uri="{BB962C8B-B14F-4D97-AF65-F5344CB8AC3E}">
        <p14:creationId xmlns:p14="http://schemas.microsoft.com/office/powerpoint/2010/main" val="357247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52400" y="1981200"/>
            <a:ext cx="7343775" cy="3429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altLang="en-US" sz="2000" baseline="30000" dirty="0"/>
          </a:p>
        </p:txBody>
      </p:sp>
      <p:sp>
        <p:nvSpPr>
          <p:cNvPr id="5" name="Title 4"/>
          <p:cNvSpPr>
            <a:spLocks noGrp="1"/>
          </p:cNvSpPr>
          <p:nvPr>
            <p:ph type="title"/>
          </p:nvPr>
        </p:nvSpPr>
        <p:spPr/>
        <p:txBody>
          <a:bodyPr/>
          <a:lstStyle/>
          <a:p>
            <a:r>
              <a:rPr lang="en-US" b="1" dirty="0"/>
              <a:t>Purpose</a:t>
            </a:r>
          </a:p>
        </p:txBody>
      </p:sp>
      <p:sp>
        <p:nvSpPr>
          <p:cNvPr id="8" name="Content Placeholder 7"/>
          <p:cNvSpPr>
            <a:spLocks noGrp="1"/>
          </p:cNvSpPr>
          <p:nvPr>
            <p:ph idx="1"/>
          </p:nvPr>
        </p:nvSpPr>
        <p:spPr/>
        <p:txBody>
          <a:bodyPr>
            <a:normAutofit/>
          </a:bodyPr>
          <a:lstStyle/>
          <a:p>
            <a:pPr marL="0" indent="0">
              <a:buNone/>
            </a:pPr>
            <a:r>
              <a:rPr lang="en-US" dirty="0"/>
              <a:t>Create a forum for health department STD directors and local, regional, and national partners to: </a:t>
            </a:r>
            <a:br>
              <a:rPr lang="en-US" dirty="0"/>
            </a:br>
            <a:endParaRPr lang="en-US" dirty="0"/>
          </a:p>
          <a:p>
            <a:pPr marL="514350" indent="-514350">
              <a:buAutoNum type="arabicPeriod"/>
            </a:pPr>
            <a:r>
              <a:rPr lang="en-US" dirty="0"/>
              <a:t>Develop regional STD prevention efforts</a:t>
            </a:r>
          </a:p>
          <a:p>
            <a:pPr marL="514350" indent="-514350">
              <a:buAutoNum type="arabicPeriod"/>
            </a:pPr>
            <a:r>
              <a:rPr lang="en-US" dirty="0"/>
              <a:t>Share programmatic and epidemiological information</a:t>
            </a:r>
          </a:p>
          <a:p>
            <a:pPr marL="514350" indent="-514350">
              <a:buAutoNum type="arabicPeriod"/>
            </a:pPr>
            <a:r>
              <a:rPr lang="en-US" dirty="0"/>
              <a:t>Problem solving/technical assistance</a:t>
            </a:r>
          </a:p>
          <a:p>
            <a:pPr marL="514350" indent="-514350">
              <a:buAutoNum type="arabicPeriod"/>
            </a:pPr>
            <a:r>
              <a:rPr lang="en-US" dirty="0"/>
              <a:t>Address growing rates of STDs</a:t>
            </a:r>
          </a:p>
          <a:p>
            <a:pPr marL="514350" indent="-514350">
              <a:buAutoNum type="arabicPeriod"/>
            </a:pPr>
            <a:endParaRPr lang="en-US" dirty="0"/>
          </a:p>
        </p:txBody>
      </p:sp>
    </p:spTree>
    <p:extLst>
      <p:ext uri="{BB962C8B-B14F-4D97-AF65-F5344CB8AC3E}">
        <p14:creationId xmlns:p14="http://schemas.microsoft.com/office/powerpoint/2010/main" val="366230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52400" y="1981200"/>
            <a:ext cx="7343775" cy="3429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altLang="en-US" sz="2000" baseline="30000" dirty="0"/>
          </a:p>
        </p:txBody>
      </p:sp>
      <p:sp>
        <p:nvSpPr>
          <p:cNvPr id="2" name="Title 1"/>
          <p:cNvSpPr>
            <a:spLocks noGrp="1"/>
          </p:cNvSpPr>
          <p:nvPr>
            <p:ph type="title"/>
          </p:nvPr>
        </p:nvSpPr>
        <p:spPr>
          <a:xfrm>
            <a:off x="304800" y="405851"/>
            <a:ext cx="8229600" cy="1143000"/>
          </a:xfrm>
        </p:spPr>
        <p:txBody>
          <a:bodyPr/>
          <a:lstStyle/>
          <a:p>
            <a:r>
              <a:rPr lang="en-US" b="1" dirty="0"/>
              <a:t>Rationale</a:t>
            </a:r>
            <a:endParaRPr lang="en-US" dirty="0"/>
          </a:p>
        </p:txBody>
      </p:sp>
      <p:sp>
        <p:nvSpPr>
          <p:cNvPr id="3" name="Content Placeholder 2"/>
          <p:cNvSpPr>
            <a:spLocks noGrp="1"/>
          </p:cNvSpPr>
          <p:nvPr>
            <p:ph idx="1"/>
          </p:nvPr>
        </p:nvSpPr>
        <p:spPr>
          <a:xfrm>
            <a:off x="457200" y="1116502"/>
            <a:ext cx="8229600" cy="4983163"/>
          </a:xfrm>
        </p:spPr>
        <p:txBody>
          <a:bodyPr>
            <a:normAutofit/>
          </a:bodyPr>
          <a:lstStyle/>
          <a:p>
            <a:endParaRPr lang="en-US" sz="2400" dirty="0"/>
          </a:p>
          <a:p>
            <a:endParaRPr lang="en-US" sz="2400" dirty="0"/>
          </a:p>
        </p:txBody>
      </p:sp>
      <p:sp>
        <p:nvSpPr>
          <p:cNvPr id="4" name="Rectangle 3"/>
          <p:cNvSpPr/>
          <p:nvPr/>
        </p:nvSpPr>
        <p:spPr>
          <a:xfrm>
            <a:off x="381000" y="1517320"/>
            <a:ext cx="8382000" cy="4154984"/>
          </a:xfrm>
          <a:prstGeom prst="rect">
            <a:avLst/>
          </a:prstGeom>
        </p:spPr>
        <p:txBody>
          <a:bodyPr wrap="square">
            <a:spAutoFit/>
          </a:bodyPr>
          <a:lstStyle/>
          <a:p>
            <a:pPr marL="285750" indent="-285750">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Decreasing federal funding for state STD programs</a:t>
            </a:r>
          </a:p>
          <a:p>
            <a:pPr marL="285750" indent="-285750">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Cross-state travel of high-risk individuals</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Focal points of sexual activity related to summer tourist attractions, popular bars, and high-risk venues</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Comparable population demographics (Maine/NH/VT, CT/RI/MA)</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Traditional STD prevention efforts not as effective with emerging populations and the advent of cell-phone technology</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Share “best practices” across states</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 can use all the help we can get…..”</a:t>
            </a:r>
          </a:p>
          <a:p>
            <a:pPr marL="285750" indent="-285750">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Increasing STD rates across </a:t>
            </a:r>
            <a:r>
              <a:rPr lang="en-US" sz="2400">
                <a:latin typeface="Calibri" panose="020F0502020204030204" pitchFamily="34" charset="0"/>
                <a:ea typeface="Calibri" panose="020F0502020204030204" pitchFamily="34" charset="0"/>
                <a:cs typeface="Times New Roman" panose="02020603050405020304" pitchFamily="18" charset="0"/>
              </a:rPr>
              <a:t>the region…..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85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prstClr val="white"/>
                </a:solidFill>
                <a:latin typeface="Georgia" panose="02040502050405020303" pitchFamily="18" charset="0"/>
              </a:rPr>
              <a:t>    Chlamydia</a:t>
            </a:r>
          </a:p>
        </p:txBody>
      </p:sp>
      <p:graphicFrame>
        <p:nvGraphicFramePr>
          <p:cNvPr id="4" name="Chart 3"/>
          <p:cNvGraphicFramePr>
            <a:graphicFrameLocks/>
          </p:cNvGraphicFramePr>
          <p:nvPr>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31753610"/>
              </p:ext>
            </p:extLst>
          </p:nvPr>
        </p:nvGraphicFramePr>
        <p:xfrm>
          <a:off x="8958429" y="6701425"/>
          <a:ext cx="185570" cy="156575"/>
        </p:xfrm>
        <a:graphic>
          <a:graphicData uri="http://schemas.openxmlformats.org/presentationml/2006/ole">
            <mc:AlternateContent xmlns:mc="http://schemas.openxmlformats.org/markup-compatibility/2006">
              <mc:Choice xmlns:v="urn:schemas-microsoft-com:vml" Requires="v">
                <p:oleObj spid="_x0000_s1059" name="Worksheet" showAsIcon="1" r:id="rId5" imgW="914400" imgH="771480" progId="Excel.Sheet.12">
                  <p:link updateAutomatic="1"/>
                </p:oleObj>
              </mc:Choice>
              <mc:Fallback>
                <p:oleObj name="Worksheet" showAsIcon="1" r:id="rId5" imgW="914400" imgH="771480" progId="Excel.Sheet.12">
                  <p:link updateAutomatic="1"/>
                  <p:pic>
                    <p:nvPicPr>
                      <p:cNvPr id="8" name="Object 7"/>
                      <p:cNvPicPr/>
                      <p:nvPr/>
                    </p:nvPicPr>
                    <p:blipFill>
                      <a:blip r:embed="rId6"/>
                      <a:stretch>
                        <a:fillRect/>
                      </a:stretch>
                    </p:blipFill>
                    <p:spPr>
                      <a:xfrm>
                        <a:off x="8958429" y="6701425"/>
                        <a:ext cx="185570" cy="156575"/>
                      </a:xfrm>
                      <a:prstGeom prst="rect">
                        <a:avLst/>
                      </a:prstGeom>
                    </p:spPr>
                  </p:pic>
                </p:oleObj>
              </mc:Fallback>
            </mc:AlternateContent>
          </a:graphicData>
        </a:graphic>
      </p:graphicFrame>
    </p:spTree>
    <p:extLst>
      <p:ext uri="{BB962C8B-B14F-4D97-AF65-F5344CB8AC3E}">
        <p14:creationId xmlns:p14="http://schemas.microsoft.com/office/powerpoint/2010/main" val="220977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495300" y="265829"/>
            <a:ext cx="6523338"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Gonorrhea</a:t>
            </a:r>
          </a:p>
        </p:txBody>
      </p:sp>
      <p:graphicFrame>
        <p:nvGraphicFramePr>
          <p:cNvPr id="9" name="Chart 8"/>
          <p:cNvGraphicFramePr>
            <a:graphicFrameLocks/>
          </p:cNvGraphicFramePr>
          <p:nvPr>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544934442"/>
              </p:ext>
            </p:extLst>
          </p:nvPr>
        </p:nvGraphicFramePr>
        <p:xfrm>
          <a:off x="8978884" y="6701425"/>
          <a:ext cx="165116" cy="156575"/>
        </p:xfrm>
        <a:graphic>
          <a:graphicData uri="http://schemas.openxmlformats.org/presentationml/2006/ole">
            <mc:AlternateContent xmlns:mc="http://schemas.openxmlformats.org/markup-compatibility/2006">
              <mc:Choice xmlns:v="urn:schemas-microsoft-com:vml" Requires="v">
                <p:oleObj spid="_x0000_s2083" name="Worksheet" showAsIcon="1" r:id="rId5" imgW="914400" imgH="771480" progId="Excel.Sheet.12">
                  <p:link updateAutomatic="1"/>
                </p:oleObj>
              </mc:Choice>
              <mc:Fallback>
                <p:oleObj name="Worksheet" showAsIcon="1" r:id="rId5" imgW="914400" imgH="771480" progId="Excel.Sheet.12">
                  <p:link updateAutomatic="1"/>
                  <p:pic>
                    <p:nvPicPr>
                      <p:cNvPr id="3" name="Object 2"/>
                      <p:cNvPicPr/>
                      <p:nvPr/>
                    </p:nvPicPr>
                    <p:blipFill>
                      <a:blip r:embed="rId6"/>
                      <a:stretch>
                        <a:fillRect/>
                      </a:stretch>
                    </p:blipFill>
                    <p:spPr>
                      <a:xfrm>
                        <a:off x="8978884" y="6701425"/>
                        <a:ext cx="165116" cy="156575"/>
                      </a:xfrm>
                      <a:prstGeom prst="rect">
                        <a:avLst/>
                      </a:prstGeom>
                    </p:spPr>
                  </p:pic>
                </p:oleObj>
              </mc:Fallback>
            </mc:AlternateContent>
          </a:graphicData>
        </a:graphic>
      </p:graphicFrame>
    </p:spTree>
    <p:extLst>
      <p:ext uri="{BB962C8B-B14F-4D97-AF65-F5344CB8AC3E}">
        <p14:creationId xmlns:p14="http://schemas.microsoft.com/office/powerpoint/2010/main" val="130984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495300" y="-11170"/>
            <a:ext cx="6846794" cy="1200329"/>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Primary and Secondary Syphilis</a:t>
            </a:r>
          </a:p>
        </p:txBody>
      </p:sp>
      <p:graphicFrame>
        <p:nvGraphicFramePr>
          <p:cNvPr id="7" name="Chart 6"/>
          <p:cNvGraphicFramePr>
            <a:graphicFrameLocks/>
          </p:cNvGraphicFramePr>
          <p:nvPr>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59676008"/>
              </p:ext>
            </p:extLst>
          </p:nvPr>
        </p:nvGraphicFramePr>
        <p:xfrm>
          <a:off x="8977839" y="6701425"/>
          <a:ext cx="166160" cy="156574"/>
        </p:xfrm>
        <a:graphic>
          <a:graphicData uri="http://schemas.openxmlformats.org/presentationml/2006/ole">
            <mc:AlternateContent xmlns:mc="http://schemas.openxmlformats.org/markup-compatibility/2006">
              <mc:Choice xmlns:v="urn:schemas-microsoft-com:vml" Requires="v">
                <p:oleObj spid="_x0000_s3107" name="Worksheet" showAsIcon="1" r:id="rId5" imgW="914400" imgH="771480" progId="Excel.Sheet.12">
                  <p:link updateAutomatic="1"/>
                </p:oleObj>
              </mc:Choice>
              <mc:Fallback>
                <p:oleObj name="Worksheet" showAsIcon="1" r:id="rId5" imgW="914400" imgH="771480" progId="Excel.Sheet.12">
                  <p:link updateAutomatic="1"/>
                  <p:pic>
                    <p:nvPicPr>
                      <p:cNvPr id="2" name="Object 1"/>
                      <p:cNvPicPr/>
                      <p:nvPr/>
                    </p:nvPicPr>
                    <p:blipFill>
                      <a:blip r:embed="rId6"/>
                      <a:stretch>
                        <a:fillRect/>
                      </a:stretch>
                    </p:blipFill>
                    <p:spPr>
                      <a:xfrm>
                        <a:off x="8977839" y="6701425"/>
                        <a:ext cx="166160" cy="156574"/>
                      </a:xfrm>
                      <a:prstGeom prst="rect">
                        <a:avLst/>
                      </a:prstGeom>
                    </p:spPr>
                  </p:pic>
                </p:oleObj>
              </mc:Fallback>
            </mc:AlternateContent>
          </a:graphicData>
        </a:graphic>
      </p:graphicFrame>
    </p:spTree>
    <p:extLst>
      <p:ext uri="{BB962C8B-B14F-4D97-AF65-F5344CB8AC3E}">
        <p14:creationId xmlns:p14="http://schemas.microsoft.com/office/powerpoint/2010/main" val="403843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52400" y="1981200"/>
            <a:ext cx="7343775" cy="3429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000" b="0" i="0" u="none" strike="noStrike" kern="1200" cap="none" spc="0" normalizeH="0" baseline="3000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47030" y="139329"/>
            <a:ext cx="8229600" cy="1143000"/>
          </a:xfrm>
        </p:spPr>
        <p:txBody>
          <a:bodyPr/>
          <a:lstStyle/>
          <a:p>
            <a:r>
              <a:rPr lang="en-US" b="1" dirty="0"/>
              <a:t>Building Collaboration</a:t>
            </a:r>
          </a:p>
        </p:txBody>
      </p:sp>
      <p:sp>
        <p:nvSpPr>
          <p:cNvPr id="3" name="Content Placeholder 2"/>
          <p:cNvSpPr>
            <a:spLocks noGrp="1"/>
          </p:cNvSpPr>
          <p:nvPr>
            <p:ph idx="1"/>
          </p:nvPr>
        </p:nvSpPr>
        <p:spPr>
          <a:xfrm>
            <a:off x="182088" y="1573702"/>
            <a:ext cx="3200400" cy="4525963"/>
          </a:xfrm>
        </p:spPr>
        <p:txBody>
          <a:bodyPr>
            <a:normAutofit fontScale="62500" lnSpcReduction="20000"/>
          </a:bodyPr>
          <a:lstStyle/>
          <a:p>
            <a:pPr marL="0" indent="0">
              <a:buNone/>
            </a:pPr>
            <a:r>
              <a:rPr lang="en-US" sz="2000" b="1" dirty="0"/>
              <a:t>State Health Departments</a:t>
            </a:r>
          </a:p>
          <a:p>
            <a:pPr marL="171450" indent="-171450"/>
            <a:r>
              <a:rPr lang="en-US" sz="2000" dirty="0"/>
              <a:t>Connecticut</a:t>
            </a:r>
          </a:p>
          <a:p>
            <a:pPr marL="171450" indent="-171450"/>
            <a:r>
              <a:rPr lang="en-US" sz="2000" dirty="0"/>
              <a:t>Maine</a:t>
            </a:r>
          </a:p>
          <a:p>
            <a:pPr marL="171450" indent="-171450"/>
            <a:r>
              <a:rPr lang="en-US" sz="2000" dirty="0"/>
              <a:t>Massachusetts</a:t>
            </a:r>
          </a:p>
          <a:p>
            <a:pPr marL="171450" indent="-171450"/>
            <a:r>
              <a:rPr lang="en-US" sz="2000" dirty="0"/>
              <a:t>New Hampshire</a:t>
            </a:r>
          </a:p>
          <a:p>
            <a:pPr marL="171450" indent="-171450"/>
            <a:r>
              <a:rPr lang="en-US" sz="2000" dirty="0"/>
              <a:t>Rhode Island</a:t>
            </a:r>
          </a:p>
          <a:p>
            <a:pPr marL="171450" indent="-171450"/>
            <a:r>
              <a:rPr lang="en-US" sz="2000" dirty="0"/>
              <a:t>Vermont</a:t>
            </a:r>
          </a:p>
          <a:p>
            <a:pPr marL="0" indent="0">
              <a:buNone/>
            </a:pPr>
            <a:endParaRPr lang="en-US" sz="1100" dirty="0"/>
          </a:p>
          <a:p>
            <a:pPr marL="0" indent="0">
              <a:buNone/>
            </a:pPr>
            <a:r>
              <a:rPr lang="en-US" sz="2000" b="1" dirty="0"/>
              <a:t>Regional Centers/Programs</a:t>
            </a:r>
          </a:p>
          <a:p>
            <a:pPr marL="171450" indent="-171450"/>
            <a:r>
              <a:rPr lang="en-US" sz="2000" dirty="0"/>
              <a:t>Brown University AIDS Program</a:t>
            </a:r>
          </a:p>
          <a:p>
            <a:pPr marL="171450" indent="-171450"/>
            <a:r>
              <a:rPr lang="en-US" sz="2000" dirty="0"/>
              <a:t>DHHS Region 1</a:t>
            </a:r>
          </a:p>
          <a:p>
            <a:pPr marL="171450" indent="-171450"/>
            <a:r>
              <a:rPr lang="en-US" sz="2000" dirty="0"/>
              <a:t>Sylvie </a:t>
            </a:r>
            <a:r>
              <a:rPr lang="en-US" sz="2000" dirty="0" err="1"/>
              <a:t>Ratelle</a:t>
            </a:r>
            <a:r>
              <a:rPr lang="en-US" sz="2000" dirty="0"/>
              <a:t> Training Center</a:t>
            </a:r>
          </a:p>
          <a:p>
            <a:pPr marL="171450" indent="-171450"/>
            <a:r>
              <a:rPr lang="en-US" sz="2000" dirty="0"/>
              <a:t>Yale CIRA</a:t>
            </a:r>
          </a:p>
          <a:p>
            <a:pPr marL="171450" indent="-171450"/>
            <a:r>
              <a:rPr lang="en-US" sz="2000" dirty="0"/>
              <a:t>New England AIDS Education and Training Center </a:t>
            </a:r>
          </a:p>
          <a:p>
            <a:pPr marL="171450" indent="-171450"/>
            <a:r>
              <a:rPr lang="en-US" sz="2000" dirty="0"/>
              <a:t>Lifespan/Tufts/Brown Center for AIDS Research </a:t>
            </a:r>
          </a:p>
          <a:p>
            <a:pPr marL="171450" indent="-171450"/>
            <a:r>
              <a:rPr lang="en-US" sz="2000" dirty="0"/>
              <a:t>NEATC</a:t>
            </a:r>
          </a:p>
          <a:p>
            <a:pPr marL="0" indent="0">
              <a:buNone/>
            </a:pPr>
            <a:endParaRPr lang="en-US" sz="1100" dirty="0"/>
          </a:p>
          <a:p>
            <a:pPr marL="0" indent="0">
              <a:buNone/>
            </a:pPr>
            <a:r>
              <a:rPr lang="en-US" sz="2000" b="1" dirty="0"/>
              <a:t>National Organizations</a:t>
            </a:r>
          </a:p>
          <a:p>
            <a:pPr marL="171450" indent="-171450"/>
            <a:r>
              <a:rPr lang="en-US" sz="2000" dirty="0"/>
              <a:t>Centers for Disease Control and Prevention</a:t>
            </a:r>
          </a:p>
          <a:p>
            <a:pPr marL="171450" indent="-171450"/>
            <a:r>
              <a:rPr lang="en-US" sz="2000" dirty="0"/>
              <a:t>National Coalition of STD Directors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03" y="1331012"/>
            <a:ext cx="1930400" cy="1447800"/>
          </a:xfrm>
          <a:prstGeom prst="rect">
            <a:avLst/>
          </a:prstGeom>
        </p:spPr>
      </p:pic>
      <p:pic>
        <p:nvPicPr>
          <p:cNvPr id="1026" name="Picture 1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134" y="1149299"/>
            <a:ext cx="118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844" y="3540985"/>
            <a:ext cx="1117159" cy="111715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062300" y="3085628"/>
            <a:ext cx="1879601" cy="140970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800" y="2182283"/>
            <a:ext cx="886684" cy="108744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9030" y="4269768"/>
            <a:ext cx="1160924" cy="174603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8803" y="4984979"/>
            <a:ext cx="1449036" cy="144903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6368" y="4811710"/>
            <a:ext cx="1269562" cy="1269562"/>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8335" y="2500542"/>
            <a:ext cx="952500" cy="9525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0993" y="1979286"/>
            <a:ext cx="1181264" cy="1181264"/>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68572" y="1149299"/>
            <a:ext cx="1096500" cy="109650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41164" y="3572529"/>
            <a:ext cx="1086604" cy="1448805"/>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2980" y="3505146"/>
            <a:ext cx="1084922" cy="1447800"/>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76165" y="2089434"/>
            <a:ext cx="993084" cy="1002195"/>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87891" y="2944458"/>
            <a:ext cx="906204" cy="1017168"/>
          </a:xfrm>
          <a:prstGeom prst="rect">
            <a:avLst/>
          </a:prstGeom>
        </p:spPr>
      </p:pic>
      <p:pic>
        <p:nvPicPr>
          <p:cNvPr id="22" name="Picture 21"/>
          <p:cNvPicPr>
            <a:picLocks noChangeAspect="1"/>
          </p:cNvPicPr>
          <p:nvPr/>
        </p:nvPicPr>
        <p:blipFill>
          <a:blip r:embed="rId18" cstate="print">
            <a:extLst>
              <a:ext uri="{BEBA8EAE-BF5A-486C-A8C5-ECC9F3942E4B}">
                <a14:imgProps xmlns:a14="http://schemas.microsoft.com/office/drawing/2010/main">
                  <a14:imgLayer r:embed="rId19">
                    <a14:imgEffect>
                      <a14:saturation sat="200000"/>
                    </a14:imgEffect>
                  </a14:imgLayer>
                </a14:imgProps>
              </a:ext>
              <a:ext uri="{28A0092B-C50C-407E-A947-70E740481C1C}">
                <a14:useLocalDpi xmlns:a14="http://schemas.microsoft.com/office/drawing/2010/main" val="0"/>
              </a:ext>
            </a:extLst>
          </a:blip>
          <a:stretch>
            <a:fillRect/>
          </a:stretch>
        </p:blipFill>
        <p:spPr>
          <a:xfrm>
            <a:off x="7695992" y="5142783"/>
            <a:ext cx="1073738" cy="1251491"/>
          </a:xfrm>
          <a:prstGeom prst="rect">
            <a:avLst/>
          </a:prstGeom>
        </p:spPr>
      </p:pic>
    </p:spTree>
    <p:extLst>
      <p:ext uri="{BB962C8B-B14F-4D97-AF65-F5344CB8AC3E}">
        <p14:creationId xmlns:p14="http://schemas.microsoft.com/office/powerpoint/2010/main" val="20257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a:t>
            </a:r>
          </a:p>
        </p:txBody>
      </p:sp>
      <p:sp>
        <p:nvSpPr>
          <p:cNvPr id="3" name="Content Placeholder 2"/>
          <p:cNvSpPr>
            <a:spLocks noGrp="1"/>
          </p:cNvSpPr>
          <p:nvPr>
            <p:ph idx="1"/>
          </p:nvPr>
        </p:nvSpPr>
        <p:spPr/>
        <p:txBody>
          <a:bodyPr/>
          <a:lstStyle/>
          <a:p>
            <a:r>
              <a:rPr lang="en-US" dirty="0"/>
              <a:t>Representatives from health departments in each New England state (Maine, New Hampshire, Vermont, Massachusetts, Connecticut, and Rhode Island)</a:t>
            </a:r>
          </a:p>
          <a:p>
            <a:r>
              <a:rPr lang="en-US" dirty="0"/>
              <a:t>Online cross-sectional survey </a:t>
            </a:r>
          </a:p>
          <a:p>
            <a:r>
              <a:rPr lang="en-US" dirty="0"/>
              <a:t>September of 2015</a:t>
            </a:r>
          </a:p>
          <a:p>
            <a:r>
              <a:rPr lang="en-US" dirty="0"/>
              <a:t>Explored five domains related to how each state conducted PNS</a:t>
            </a:r>
          </a:p>
          <a:p>
            <a:endParaRPr lang="en-US" dirty="0"/>
          </a:p>
        </p:txBody>
      </p:sp>
    </p:spTree>
    <p:extLst>
      <p:ext uri="{BB962C8B-B14F-4D97-AF65-F5344CB8AC3E}">
        <p14:creationId xmlns:p14="http://schemas.microsoft.com/office/powerpoint/2010/main" val="372730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 y="128587"/>
            <a:ext cx="9039225" cy="6600825"/>
          </a:xfrm>
          <a:prstGeom prst="rect">
            <a:avLst/>
          </a:prstGeom>
        </p:spPr>
      </p:pic>
    </p:spTree>
    <p:extLst>
      <p:ext uri="{BB962C8B-B14F-4D97-AF65-F5344CB8AC3E}">
        <p14:creationId xmlns:p14="http://schemas.microsoft.com/office/powerpoint/2010/main" val="419784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a:t>
            </a:r>
          </a:p>
        </p:txBody>
      </p:sp>
      <p:sp>
        <p:nvSpPr>
          <p:cNvPr id="3" name="Content Placeholder 2"/>
          <p:cNvSpPr>
            <a:spLocks noGrp="1"/>
          </p:cNvSpPr>
          <p:nvPr>
            <p:ph idx="1"/>
          </p:nvPr>
        </p:nvSpPr>
        <p:spPr/>
        <p:txBody>
          <a:bodyPr>
            <a:normAutofit fontScale="92500" lnSpcReduction="20000"/>
          </a:bodyPr>
          <a:lstStyle/>
          <a:p>
            <a:r>
              <a:rPr lang="en-US" dirty="0"/>
              <a:t>All states had integrated programs for HIV and other STDs. </a:t>
            </a:r>
          </a:p>
          <a:p>
            <a:r>
              <a:rPr lang="en-US" dirty="0"/>
              <a:t>Uniform PNS protocols across state jurisdictions. </a:t>
            </a:r>
          </a:p>
          <a:p>
            <a:r>
              <a:rPr lang="en-US" dirty="0"/>
              <a:t>Number of DIS varied from </a:t>
            </a:r>
            <a:r>
              <a:rPr lang="en-US" u="sng" dirty="0"/>
              <a:t>&lt;</a:t>
            </a:r>
            <a:r>
              <a:rPr lang="en-US" dirty="0"/>
              <a:t> 1 (NH, VT) to 11 (MA). </a:t>
            </a:r>
          </a:p>
          <a:p>
            <a:r>
              <a:rPr lang="en-US" dirty="0"/>
              <a:t>Range of responsibilities depending on integration between HIV/STD programs. </a:t>
            </a:r>
          </a:p>
          <a:p>
            <a:r>
              <a:rPr lang="en-US" dirty="0"/>
              <a:t>Worked closely with surveillance teams to review index cases.</a:t>
            </a:r>
          </a:p>
          <a:p>
            <a:r>
              <a:rPr lang="en-US" dirty="0"/>
              <a:t>Most based in centrally located offices but travelled to clinical sites for interviews. </a:t>
            </a:r>
          </a:p>
          <a:p>
            <a:r>
              <a:rPr lang="en-US" dirty="0"/>
              <a:t>Providers required to report cases from 1-4 days after diagnosis. </a:t>
            </a:r>
          </a:p>
          <a:p>
            <a:endParaRPr lang="en-US" dirty="0"/>
          </a:p>
        </p:txBody>
      </p:sp>
    </p:spTree>
    <p:extLst>
      <p:ext uri="{BB962C8B-B14F-4D97-AF65-F5344CB8AC3E}">
        <p14:creationId xmlns:p14="http://schemas.microsoft.com/office/powerpoint/2010/main" val="175949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AAEC-5E7F-4F65-9E97-FA9AE0C30751}"/>
              </a:ext>
            </a:extLst>
          </p:cNvPr>
          <p:cNvSpPr>
            <a:spLocks noGrp="1"/>
          </p:cNvSpPr>
          <p:nvPr>
            <p:ph type="title"/>
          </p:nvPr>
        </p:nvSpPr>
        <p:spPr/>
        <p:txBody>
          <a:bodyPr/>
          <a:lstStyle/>
          <a:p>
            <a:r>
              <a:rPr lang="en-US" b="1" dirty="0"/>
              <a:t>Logistics</a:t>
            </a:r>
          </a:p>
        </p:txBody>
      </p:sp>
      <p:pic>
        <p:nvPicPr>
          <p:cNvPr id="6" name="Picture 4" descr="Image result for recording icon">
            <a:extLst>
              <a:ext uri="{FF2B5EF4-FFF2-40B4-BE49-F238E27FC236}">
                <a16:creationId xmlns:a16="http://schemas.microsoft.com/office/drawing/2014/main" id="{D195E4B9-65CA-404E-8501-F02EE66567F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165" y="2219741"/>
            <a:ext cx="2219498" cy="2219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B02DC5B4-163D-4672-B9B0-E70B7A54F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934" y="2057917"/>
            <a:ext cx="258809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42996A93-D19E-4678-BDF2-C73C56981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380" y="2682175"/>
            <a:ext cx="3398815" cy="1493649"/>
          </a:xfrm>
          <a:prstGeom prst="rect">
            <a:avLst/>
          </a:prstGeom>
          <a:ln w="44450">
            <a:solidFill>
              <a:schemeClr val="tx1"/>
            </a:solidFill>
          </a:ln>
        </p:spPr>
      </p:pic>
    </p:spTree>
    <p:extLst>
      <p:ext uri="{BB962C8B-B14F-4D97-AF65-F5344CB8AC3E}">
        <p14:creationId xmlns:p14="http://schemas.microsoft.com/office/powerpoint/2010/main" val="311051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0825" y="1519237"/>
            <a:ext cx="2543175" cy="1628775"/>
          </a:xfrm>
          <a:prstGeom prst="rect">
            <a:avLst/>
          </a:prstGeom>
        </p:spPr>
      </p:pic>
      <p:pic>
        <p:nvPicPr>
          <p:cNvPr id="3" name="Picture 2"/>
          <p:cNvPicPr>
            <a:picLocks noChangeAspect="1"/>
          </p:cNvPicPr>
          <p:nvPr/>
        </p:nvPicPr>
        <p:blipFill>
          <a:blip r:embed="rId4"/>
          <a:stretch>
            <a:fillRect/>
          </a:stretch>
        </p:blipFill>
        <p:spPr>
          <a:xfrm>
            <a:off x="235267" y="1106805"/>
            <a:ext cx="6181725" cy="323850"/>
          </a:xfrm>
          <a:prstGeom prst="rect">
            <a:avLst/>
          </a:prstGeom>
        </p:spPr>
      </p:pic>
      <p:pic>
        <p:nvPicPr>
          <p:cNvPr id="4" name="Picture 3"/>
          <p:cNvPicPr>
            <a:picLocks noChangeAspect="1"/>
          </p:cNvPicPr>
          <p:nvPr/>
        </p:nvPicPr>
        <p:blipFill>
          <a:blip r:embed="rId5"/>
          <a:stretch>
            <a:fillRect/>
          </a:stretch>
        </p:blipFill>
        <p:spPr>
          <a:xfrm>
            <a:off x="235267" y="1519237"/>
            <a:ext cx="6200775" cy="2209800"/>
          </a:xfrm>
          <a:prstGeom prst="rect">
            <a:avLst/>
          </a:prstGeom>
        </p:spPr>
      </p:pic>
      <p:sp>
        <p:nvSpPr>
          <p:cNvPr id="5" name="TextBox 4"/>
          <p:cNvSpPr txBox="1"/>
          <p:nvPr/>
        </p:nvSpPr>
        <p:spPr>
          <a:xfrm>
            <a:off x="626515" y="5254538"/>
            <a:ext cx="7850757" cy="923330"/>
          </a:xfrm>
          <a:prstGeom prst="rect">
            <a:avLst/>
          </a:prstGeom>
          <a:noFill/>
          <a:ln>
            <a:solidFill>
              <a:schemeClr val="tx1"/>
            </a:solidFill>
          </a:ln>
        </p:spPr>
        <p:txBody>
          <a:bodyPr wrap="square" rtlCol="0">
            <a:spAutoFit/>
          </a:bodyPr>
          <a:lstStyle/>
          <a:p>
            <a:r>
              <a:rPr lang="en-US" dirty="0"/>
              <a:t>*Phone calls by DIS to identified partners was the most common method of notification. Most states performed phone calls followed by a home visit if no response. </a:t>
            </a:r>
          </a:p>
        </p:txBody>
      </p:sp>
    </p:spTree>
    <p:extLst>
      <p:ext uri="{BB962C8B-B14F-4D97-AF65-F5344CB8AC3E}">
        <p14:creationId xmlns:p14="http://schemas.microsoft.com/office/powerpoint/2010/main" val="199907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0825" y="1519237"/>
            <a:ext cx="2543175" cy="1628775"/>
          </a:xfrm>
          <a:prstGeom prst="rect">
            <a:avLst/>
          </a:prstGeom>
        </p:spPr>
      </p:pic>
      <p:pic>
        <p:nvPicPr>
          <p:cNvPr id="3" name="Picture 2"/>
          <p:cNvPicPr>
            <a:picLocks noChangeAspect="1"/>
          </p:cNvPicPr>
          <p:nvPr/>
        </p:nvPicPr>
        <p:blipFill>
          <a:blip r:embed="rId4"/>
          <a:stretch>
            <a:fillRect/>
          </a:stretch>
        </p:blipFill>
        <p:spPr>
          <a:xfrm>
            <a:off x="235267" y="1106805"/>
            <a:ext cx="6181725" cy="323850"/>
          </a:xfrm>
          <a:prstGeom prst="rect">
            <a:avLst/>
          </a:prstGeom>
        </p:spPr>
      </p:pic>
      <p:pic>
        <p:nvPicPr>
          <p:cNvPr id="5" name="Picture 4"/>
          <p:cNvPicPr>
            <a:picLocks noChangeAspect="1"/>
          </p:cNvPicPr>
          <p:nvPr/>
        </p:nvPicPr>
        <p:blipFill>
          <a:blip r:embed="rId5"/>
          <a:stretch>
            <a:fillRect/>
          </a:stretch>
        </p:blipFill>
        <p:spPr>
          <a:xfrm>
            <a:off x="263841" y="1519237"/>
            <a:ext cx="6124575" cy="2181225"/>
          </a:xfrm>
          <a:prstGeom prst="rect">
            <a:avLst/>
          </a:prstGeom>
        </p:spPr>
      </p:pic>
    </p:spTree>
    <p:extLst>
      <p:ext uri="{BB962C8B-B14F-4D97-AF65-F5344CB8AC3E}">
        <p14:creationId xmlns:p14="http://schemas.microsoft.com/office/powerpoint/2010/main" val="390410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0825" y="1519237"/>
            <a:ext cx="2543175" cy="1628775"/>
          </a:xfrm>
          <a:prstGeom prst="rect">
            <a:avLst/>
          </a:prstGeom>
        </p:spPr>
      </p:pic>
      <p:pic>
        <p:nvPicPr>
          <p:cNvPr id="3" name="Picture 2"/>
          <p:cNvPicPr>
            <a:picLocks noChangeAspect="1"/>
          </p:cNvPicPr>
          <p:nvPr/>
        </p:nvPicPr>
        <p:blipFill>
          <a:blip r:embed="rId4"/>
          <a:stretch>
            <a:fillRect/>
          </a:stretch>
        </p:blipFill>
        <p:spPr>
          <a:xfrm>
            <a:off x="235267" y="1106805"/>
            <a:ext cx="6181725" cy="323850"/>
          </a:xfrm>
          <a:prstGeom prst="rect">
            <a:avLst/>
          </a:prstGeom>
        </p:spPr>
      </p:pic>
      <p:pic>
        <p:nvPicPr>
          <p:cNvPr id="4" name="Picture 3"/>
          <p:cNvPicPr>
            <a:picLocks noChangeAspect="1"/>
          </p:cNvPicPr>
          <p:nvPr/>
        </p:nvPicPr>
        <p:blipFill>
          <a:blip r:embed="rId5"/>
          <a:stretch>
            <a:fillRect/>
          </a:stretch>
        </p:blipFill>
        <p:spPr>
          <a:xfrm>
            <a:off x="225742" y="1519237"/>
            <a:ext cx="6191250" cy="2200275"/>
          </a:xfrm>
          <a:prstGeom prst="rect">
            <a:avLst/>
          </a:prstGeom>
        </p:spPr>
      </p:pic>
      <p:sp>
        <p:nvSpPr>
          <p:cNvPr id="5" name="TextBox 4"/>
          <p:cNvSpPr txBox="1"/>
          <p:nvPr/>
        </p:nvSpPr>
        <p:spPr>
          <a:xfrm>
            <a:off x="626515" y="5254538"/>
            <a:ext cx="7850757" cy="923330"/>
          </a:xfrm>
          <a:prstGeom prst="rect">
            <a:avLst/>
          </a:prstGeom>
          <a:noFill/>
          <a:ln>
            <a:solidFill>
              <a:schemeClr val="tx1"/>
            </a:solidFill>
          </a:ln>
        </p:spPr>
        <p:txBody>
          <a:bodyPr wrap="square" rtlCol="0">
            <a:spAutoFit/>
          </a:bodyPr>
          <a:lstStyle/>
          <a:p>
            <a:r>
              <a:rPr lang="en-US" dirty="0"/>
              <a:t>*Massachusetts was unable to offer PNS to gonorrhea cases due to limited resources. Rhode Island focused on gonorrhea cases only in urban centers due to limited resources. </a:t>
            </a:r>
          </a:p>
        </p:txBody>
      </p:sp>
    </p:spTree>
    <p:extLst>
      <p:ext uri="{BB962C8B-B14F-4D97-AF65-F5344CB8AC3E}">
        <p14:creationId xmlns:p14="http://schemas.microsoft.com/office/powerpoint/2010/main" val="306927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0825" y="1519237"/>
            <a:ext cx="2543175" cy="1628775"/>
          </a:xfrm>
          <a:prstGeom prst="rect">
            <a:avLst/>
          </a:prstGeom>
        </p:spPr>
      </p:pic>
      <p:pic>
        <p:nvPicPr>
          <p:cNvPr id="3" name="Picture 2"/>
          <p:cNvPicPr>
            <a:picLocks noChangeAspect="1"/>
          </p:cNvPicPr>
          <p:nvPr/>
        </p:nvPicPr>
        <p:blipFill>
          <a:blip r:embed="rId4"/>
          <a:stretch>
            <a:fillRect/>
          </a:stretch>
        </p:blipFill>
        <p:spPr>
          <a:xfrm>
            <a:off x="235267" y="1106805"/>
            <a:ext cx="6181725" cy="323850"/>
          </a:xfrm>
          <a:prstGeom prst="rect">
            <a:avLst/>
          </a:prstGeom>
        </p:spPr>
      </p:pic>
      <p:pic>
        <p:nvPicPr>
          <p:cNvPr id="4" name="Picture 3"/>
          <p:cNvPicPr>
            <a:picLocks noChangeAspect="1"/>
          </p:cNvPicPr>
          <p:nvPr/>
        </p:nvPicPr>
        <p:blipFill>
          <a:blip r:embed="rId5"/>
          <a:stretch>
            <a:fillRect/>
          </a:stretch>
        </p:blipFill>
        <p:spPr>
          <a:xfrm>
            <a:off x="254317" y="1519237"/>
            <a:ext cx="6162675" cy="2209800"/>
          </a:xfrm>
          <a:prstGeom prst="rect">
            <a:avLst/>
          </a:prstGeom>
        </p:spPr>
      </p:pic>
      <p:sp>
        <p:nvSpPr>
          <p:cNvPr id="5" name="TextBox 4"/>
          <p:cNvSpPr txBox="1"/>
          <p:nvPr/>
        </p:nvSpPr>
        <p:spPr>
          <a:xfrm>
            <a:off x="626515" y="4774853"/>
            <a:ext cx="7850757" cy="1477328"/>
          </a:xfrm>
          <a:prstGeom prst="rect">
            <a:avLst/>
          </a:prstGeom>
          <a:noFill/>
          <a:ln>
            <a:solidFill>
              <a:schemeClr val="tx1"/>
            </a:solidFill>
          </a:ln>
        </p:spPr>
        <p:txBody>
          <a:bodyPr wrap="square" rtlCol="0">
            <a:spAutoFit/>
          </a:bodyPr>
          <a:lstStyle/>
          <a:p>
            <a:r>
              <a:rPr lang="en-US" dirty="0"/>
              <a:t>*Partner notification for chlamydia was not routinely provided by states due to limited resources. Vermont did provide partner notification services for pregnant women, and Maine did for individuals co-infected with HIV or gonorrhea and other at-risk populations (e.g. pregnant women, younger men and women). Massachusetts offered services upon provider request. </a:t>
            </a:r>
          </a:p>
        </p:txBody>
      </p:sp>
    </p:spTree>
    <p:extLst>
      <p:ext uri="{BB962C8B-B14F-4D97-AF65-F5344CB8AC3E}">
        <p14:creationId xmlns:p14="http://schemas.microsoft.com/office/powerpoint/2010/main" val="449753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3527" y="891541"/>
            <a:ext cx="6056694" cy="4736782"/>
          </a:xfrm>
          <a:prstGeom prst="rect">
            <a:avLst/>
          </a:prstGeom>
        </p:spPr>
      </p:pic>
      <p:sp>
        <p:nvSpPr>
          <p:cNvPr id="3" name="TextBox 2"/>
          <p:cNvSpPr txBox="1"/>
          <p:nvPr/>
        </p:nvSpPr>
        <p:spPr>
          <a:xfrm>
            <a:off x="656495" y="5824164"/>
            <a:ext cx="7850757" cy="646331"/>
          </a:xfrm>
          <a:prstGeom prst="rect">
            <a:avLst/>
          </a:prstGeom>
          <a:noFill/>
          <a:ln>
            <a:solidFill>
              <a:schemeClr val="tx1"/>
            </a:solidFill>
          </a:ln>
        </p:spPr>
        <p:txBody>
          <a:bodyPr wrap="square" rtlCol="0">
            <a:spAutoFit/>
          </a:bodyPr>
          <a:lstStyle/>
          <a:p>
            <a:r>
              <a:rPr lang="en-US" dirty="0"/>
              <a:t>*Rhode Island had one and Connecticut had nine state-funded STD clinics. Other states did not report any state-funded STD clinics. </a:t>
            </a:r>
          </a:p>
        </p:txBody>
      </p:sp>
    </p:spTree>
    <p:extLst>
      <p:ext uri="{BB962C8B-B14F-4D97-AF65-F5344CB8AC3E}">
        <p14:creationId xmlns:p14="http://schemas.microsoft.com/office/powerpoint/2010/main" val="147556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677" y="871537"/>
            <a:ext cx="5343525" cy="885825"/>
          </a:xfrm>
          <a:prstGeom prst="rect">
            <a:avLst/>
          </a:prstGeom>
        </p:spPr>
      </p:pic>
      <p:pic>
        <p:nvPicPr>
          <p:cNvPr id="4" name="Picture 3"/>
          <p:cNvPicPr>
            <a:picLocks noChangeAspect="1"/>
          </p:cNvPicPr>
          <p:nvPr/>
        </p:nvPicPr>
        <p:blipFill>
          <a:blip r:embed="rId4"/>
          <a:stretch>
            <a:fillRect/>
          </a:stretch>
        </p:blipFill>
        <p:spPr>
          <a:xfrm>
            <a:off x="2145982" y="1831657"/>
            <a:ext cx="5286375" cy="3057525"/>
          </a:xfrm>
          <a:prstGeom prst="rect">
            <a:avLst/>
          </a:prstGeom>
        </p:spPr>
      </p:pic>
      <p:sp>
        <p:nvSpPr>
          <p:cNvPr id="5" name="TextBox 4"/>
          <p:cNvSpPr txBox="1"/>
          <p:nvPr/>
        </p:nvSpPr>
        <p:spPr>
          <a:xfrm>
            <a:off x="1273211" y="1748789"/>
            <a:ext cx="718466" cy="523220"/>
          </a:xfrm>
          <a:prstGeom prst="rect">
            <a:avLst/>
          </a:prstGeom>
          <a:noFill/>
        </p:spPr>
        <p:txBody>
          <a:bodyPr wrap="none" rtlCol="0">
            <a:spAutoFit/>
          </a:bodyPr>
          <a:lstStyle/>
          <a:p>
            <a:r>
              <a:rPr lang="en-US" sz="2800" b="1" dirty="0"/>
              <a:t>HIV</a:t>
            </a:r>
          </a:p>
        </p:txBody>
      </p:sp>
      <p:sp>
        <p:nvSpPr>
          <p:cNvPr id="6" name="Left Arrow 5"/>
          <p:cNvSpPr/>
          <p:nvPr/>
        </p:nvSpPr>
        <p:spPr>
          <a:xfrm>
            <a:off x="7432357" y="2728209"/>
            <a:ext cx="569626" cy="2698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432357" y="3624761"/>
            <a:ext cx="569626" cy="2698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3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677" y="871537"/>
            <a:ext cx="5343525" cy="885825"/>
          </a:xfrm>
          <a:prstGeom prst="rect">
            <a:avLst/>
          </a:prstGeom>
        </p:spPr>
      </p:pic>
      <p:sp>
        <p:nvSpPr>
          <p:cNvPr id="5" name="TextBox 4"/>
          <p:cNvSpPr txBox="1"/>
          <p:nvPr/>
        </p:nvSpPr>
        <p:spPr>
          <a:xfrm>
            <a:off x="701711" y="1748789"/>
            <a:ext cx="1311321" cy="523220"/>
          </a:xfrm>
          <a:prstGeom prst="rect">
            <a:avLst/>
          </a:prstGeom>
          <a:noFill/>
        </p:spPr>
        <p:txBody>
          <a:bodyPr wrap="none" rtlCol="0">
            <a:spAutoFit/>
          </a:bodyPr>
          <a:lstStyle/>
          <a:p>
            <a:r>
              <a:rPr lang="en-US" sz="2800" b="1" dirty="0"/>
              <a:t>Syphilis</a:t>
            </a:r>
          </a:p>
        </p:txBody>
      </p:sp>
      <p:pic>
        <p:nvPicPr>
          <p:cNvPr id="3" name="Picture 2"/>
          <p:cNvPicPr>
            <a:picLocks noChangeAspect="1"/>
          </p:cNvPicPr>
          <p:nvPr/>
        </p:nvPicPr>
        <p:blipFill>
          <a:blip r:embed="rId4"/>
          <a:stretch>
            <a:fillRect/>
          </a:stretch>
        </p:blipFill>
        <p:spPr>
          <a:xfrm>
            <a:off x="2128837" y="1768792"/>
            <a:ext cx="5286375" cy="3076575"/>
          </a:xfrm>
          <a:prstGeom prst="rect">
            <a:avLst/>
          </a:prstGeom>
        </p:spPr>
      </p:pic>
      <p:sp>
        <p:nvSpPr>
          <p:cNvPr id="6" name="Left Arrow 5"/>
          <p:cNvSpPr/>
          <p:nvPr/>
        </p:nvSpPr>
        <p:spPr>
          <a:xfrm>
            <a:off x="7432357" y="2728209"/>
            <a:ext cx="569626" cy="2698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432357" y="2998032"/>
            <a:ext cx="569626" cy="2698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432357" y="3645107"/>
            <a:ext cx="569626" cy="2698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58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677" y="871537"/>
            <a:ext cx="5343525" cy="885825"/>
          </a:xfrm>
          <a:prstGeom prst="rect">
            <a:avLst/>
          </a:prstGeom>
        </p:spPr>
      </p:pic>
      <p:sp>
        <p:nvSpPr>
          <p:cNvPr id="5" name="TextBox 4"/>
          <p:cNvSpPr txBox="1"/>
          <p:nvPr/>
        </p:nvSpPr>
        <p:spPr>
          <a:xfrm>
            <a:off x="175931" y="1748789"/>
            <a:ext cx="1798890" cy="523220"/>
          </a:xfrm>
          <a:prstGeom prst="rect">
            <a:avLst/>
          </a:prstGeom>
          <a:noFill/>
        </p:spPr>
        <p:txBody>
          <a:bodyPr wrap="none" rtlCol="0">
            <a:spAutoFit/>
          </a:bodyPr>
          <a:lstStyle/>
          <a:p>
            <a:r>
              <a:rPr lang="en-US" sz="2800" b="1" dirty="0"/>
              <a:t>Gonorrhea</a:t>
            </a:r>
          </a:p>
        </p:txBody>
      </p:sp>
      <p:pic>
        <p:nvPicPr>
          <p:cNvPr id="3" name="Picture 2"/>
          <p:cNvPicPr>
            <a:picLocks noChangeAspect="1"/>
          </p:cNvPicPr>
          <p:nvPr/>
        </p:nvPicPr>
        <p:blipFill>
          <a:blip r:embed="rId4"/>
          <a:stretch>
            <a:fillRect/>
          </a:stretch>
        </p:blipFill>
        <p:spPr>
          <a:xfrm>
            <a:off x="2141883" y="1791652"/>
            <a:ext cx="5267325" cy="3038475"/>
          </a:xfrm>
          <a:prstGeom prst="rect">
            <a:avLst/>
          </a:prstGeom>
        </p:spPr>
      </p:pic>
    </p:spTree>
    <p:extLst>
      <p:ext uri="{BB962C8B-B14F-4D97-AF65-F5344CB8AC3E}">
        <p14:creationId xmlns:p14="http://schemas.microsoft.com/office/powerpoint/2010/main" val="113067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677" y="871537"/>
            <a:ext cx="5343525" cy="885825"/>
          </a:xfrm>
          <a:prstGeom prst="rect">
            <a:avLst/>
          </a:prstGeom>
        </p:spPr>
      </p:pic>
      <p:sp>
        <p:nvSpPr>
          <p:cNvPr id="5" name="TextBox 4"/>
          <p:cNvSpPr txBox="1"/>
          <p:nvPr/>
        </p:nvSpPr>
        <p:spPr>
          <a:xfrm>
            <a:off x="233081" y="1748789"/>
            <a:ext cx="1743491" cy="523220"/>
          </a:xfrm>
          <a:prstGeom prst="rect">
            <a:avLst/>
          </a:prstGeom>
          <a:noFill/>
        </p:spPr>
        <p:txBody>
          <a:bodyPr wrap="none" rtlCol="0">
            <a:spAutoFit/>
          </a:bodyPr>
          <a:lstStyle/>
          <a:p>
            <a:r>
              <a:rPr lang="en-US" sz="2800" b="1" dirty="0"/>
              <a:t>Chlamydia</a:t>
            </a:r>
          </a:p>
        </p:txBody>
      </p:sp>
      <p:pic>
        <p:nvPicPr>
          <p:cNvPr id="3" name="Picture 2"/>
          <p:cNvPicPr>
            <a:picLocks noChangeAspect="1"/>
          </p:cNvPicPr>
          <p:nvPr/>
        </p:nvPicPr>
        <p:blipFill>
          <a:blip r:embed="rId4"/>
          <a:stretch>
            <a:fillRect/>
          </a:stretch>
        </p:blipFill>
        <p:spPr>
          <a:xfrm>
            <a:off x="2168842" y="1820227"/>
            <a:ext cx="5286375" cy="3514725"/>
          </a:xfrm>
          <a:prstGeom prst="rect">
            <a:avLst/>
          </a:prstGeom>
        </p:spPr>
      </p:pic>
    </p:spTree>
    <p:extLst>
      <p:ext uri="{BB962C8B-B14F-4D97-AF65-F5344CB8AC3E}">
        <p14:creationId xmlns:p14="http://schemas.microsoft.com/office/powerpoint/2010/main" val="389474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p>
        </p:txBody>
      </p:sp>
      <p:sp>
        <p:nvSpPr>
          <p:cNvPr id="3" name="Content Placeholder 2"/>
          <p:cNvSpPr>
            <a:spLocks noGrp="1"/>
          </p:cNvSpPr>
          <p:nvPr>
            <p:ph idx="1"/>
          </p:nvPr>
        </p:nvSpPr>
        <p:spPr>
          <a:xfrm>
            <a:off x="628650" y="1191126"/>
            <a:ext cx="7886700" cy="5301748"/>
          </a:xfrm>
        </p:spPr>
        <p:txBody>
          <a:bodyPr>
            <a:normAutofit fontScale="77500" lnSpcReduction="20000"/>
          </a:bodyPr>
          <a:lstStyle/>
          <a:p>
            <a:endParaRPr lang="en-US" dirty="0"/>
          </a:p>
          <a:p>
            <a:r>
              <a:rPr lang="en-US" dirty="0"/>
              <a:t>Are you satisfied with your current range of DIS services in terms of:</a:t>
            </a:r>
          </a:p>
          <a:p>
            <a:pPr lvl="1"/>
            <a:r>
              <a:rPr lang="en-US" dirty="0"/>
              <a:t>Which infections you are interviewing?</a:t>
            </a:r>
          </a:p>
          <a:p>
            <a:pPr lvl="1"/>
            <a:r>
              <a:rPr lang="en-US" dirty="0"/>
              <a:t>What modality you are using for interviews?</a:t>
            </a:r>
          </a:p>
          <a:p>
            <a:pPr marL="457200" lvl="1" indent="0">
              <a:buNone/>
            </a:pPr>
            <a:r>
              <a:rPr lang="en-US" dirty="0"/>
              <a:t> </a:t>
            </a:r>
          </a:p>
          <a:p>
            <a:r>
              <a:rPr lang="en-US" dirty="0"/>
              <a:t>Has your current range of DIS services changed as morbidities have risen in your area?</a:t>
            </a:r>
          </a:p>
          <a:p>
            <a:pPr lvl="1"/>
            <a:r>
              <a:rPr lang="en-US" dirty="0"/>
              <a:t>If so, what has changed and why?</a:t>
            </a:r>
          </a:p>
          <a:p>
            <a:pPr lvl="1"/>
            <a:r>
              <a:rPr lang="en-US" dirty="0"/>
              <a:t>What concerns do you have about changes to DIS services you have made?</a:t>
            </a:r>
          </a:p>
          <a:p>
            <a:pPr marL="457200" lvl="1" indent="0">
              <a:buNone/>
            </a:pPr>
            <a:endParaRPr lang="en-US" dirty="0"/>
          </a:p>
          <a:p>
            <a:r>
              <a:rPr lang="en-US" dirty="0"/>
              <a:t>What barriers have you experienced with clients in performing DIS services?</a:t>
            </a:r>
          </a:p>
          <a:p>
            <a:pPr lvl="1"/>
            <a:r>
              <a:rPr lang="en-US" dirty="0"/>
              <a:t>What are some of the solutions you have found for the experienced barriers?</a:t>
            </a:r>
          </a:p>
          <a:p>
            <a:pPr marL="0" indent="0">
              <a:buNone/>
            </a:pPr>
            <a:endParaRPr lang="en-US" dirty="0"/>
          </a:p>
          <a:p>
            <a:r>
              <a:rPr lang="en-US" dirty="0"/>
              <a:t>What is your vision of the services DIS will provide in the future?</a:t>
            </a:r>
          </a:p>
          <a:p>
            <a:pPr marL="0" indent="0">
              <a:buNone/>
            </a:pPr>
            <a:endParaRPr lang="en-US" dirty="0"/>
          </a:p>
        </p:txBody>
      </p:sp>
    </p:spTree>
    <p:extLst>
      <p:ext uri="{BB962C8B-B14F-4D97-AF65-F5344CB8AC3E}">
        <p14:creationId xmlns:p14="http://schemas.microsoft.com/office/powerpoint/2010/main" val="97298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C49-9907-4FE8-B1C1-F3FE048FA8F7}"/>
              </a:ext>
            </a:extLst>
          </p:cNvPr>
          <p:cNvSpPr>
            <a:spLocks noGrp="1"/>
          </p:cNvSpPr>
          <p:nvPr>
            <p:ph type="title"/>
          </p:nvPr>
        </p:nvSpPr>
        <p:spPr/>
        <p:txBody>
          <a:bodyPr/>
          <a:lstStyle/>
          <a:p>
            <a:r>
              <a:rPr lang="en-US" b="1" dirty="0"/>
              <a:t>Journal Club Overview</a:t>
            </a:r>
          </a:p>
        </p:txBody>
      </p:sp>
      <p:sp>
        <p:nvSpPr>
          <p:cNvPr id="3" name="Content Placeholder 2">
            <a:extLst>
              <a:ext uri="{FF2B5EF4-FFF2-40B4-BE49-F238E27FC236}">
                <a16:creationId xmlns:a16="http://schemas.microsoft.com/office/drawing/2014/main" id="{033036D9-48D6-4AC1-BB16-4465DE18B628}"/>
              </a:ext>
            </a:extLst>
          </p:cNvPr>
          <p:cNvSpPr>
            <a:spLocks noGrp="1"/>
          </p:cNvSpPr>
          <p:nvPr>
            <p:ph idx="1"/>
          </p:nvPr>
        </p:nvSpPr>
        <p:spPr/>
        <p:txBody>
          <a:bodyPr/>
          <a:lstStyle/>
          <a:p>
            <a:r>
              <a:rPr lang="en-US" dirty="0"/>
              <a:t>Bi-monthly webinars</a:t>
            </a:r>
          </a:p>
          <a:p>
            <a:pPr lvl="1"/>
            <a:r>
              <a:rPr lang="en-US" dirty="0"/>
              <a:t>Article content will include research on progress in STD diagnostics and new treatments, a focus on specific populations that are disproportionally affected by STDs, etc. </a:t>
            </a:r>
          </a:p>
          <a:p>
            <a:pPr marL="457200" lvl="1" indent="0">
              <a:buNone/>
            </a:pPr>
            <a:endParaRPr lang="en-US" dirty="0"/>
          </a:p>
          <a:p>
            <a:r>
              <a:rPr lang="en-US" dirty="0"/>
              <a:t>Online content </a:t>
            </a:r>
          </a:p>
          <a:p>
            <a:pPr lvl="1"/>
            <a:r>
              <a:rPr lang="en-US" dirty="0"/>
              <a:t>Blog on NCSD website</a:t>
            </a:r>
          </a:p>
        </p:txBody>
      </p:sp>
      <p:pic>
        <p:nvPicPr>
          <p:cNvPr id="4" name="Picture 2" descr="http://www.ncsddc.org/wp-content/uploads/2018/05/journal-club1-1-700x611.png">
            <a:extLst>
              <a:ext uri="{FF2B5EF4-FFF2-40B4-BE49-F238E27FC236}">
                <a16:creationId xmlns:a16="http://schemas.microsoft.com/office/drawing/2014/main" id="{9FDB029C-8BD9-47CB-A55A-97C7B582C4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967" y="365126"/>
            <a:ext cx="1632858" cy="14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1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C6FB-25AC-45BC-A222-6D9626D44E3F}"/>
              </a:ext>
            </a:extLst>
          </p:cNvPr>
          <p:cNvSpPr>
            <a:spLocks noGrp="1"/>
          </p:cNvSpPr>
          <p:nvPr>
            <p:ph type="title"/>
          </p:nvPr>
        </p:nvSpPr>
        <p:spPr/>
        <p:txBody>
          <a:bodyPr anchor="t"/>
          <a:lstStyle/>
          <a:p>
            <a:br>
              <a:rPr lang="en-US" b="1" dirty="0"/>
            </a:br>
            <a:r>
              <a:rPr lang="en-US" b="1" dirty="0"/>
              <a:t>QUESTIONS?</a:t>
            </a:r>
            <a:endParaRPr lang="en-US" dirty="0"/>
          </a:p>
        </p:txBody>
      </p:sp>
      <p:sp>
        <p:nvSpPr>
          <p:cNvPr id="4" name="TextBox 3">
            <a:extLst>
              <a:ext uri="{FF2B5EF4-FFF2-40B4-BE49-F238E27FC236}">
                <a16:creationId xmlns:a16="http://schemas.microsoft.com/office/drawing/2014/main" id="{17458593-3872-4B3E-9FF7-5ED1422A4EAA}"/>
              </a:ext>
            </a:extLst>
          </p:cNvPr>
          <p:cNvSpPr txBox="1"/>
          <p:nvPr/>
        </p:nvSpPr>
        <p:spPr>
          <a:xfrm>
            <a:off x="628650" y="1953629"/>
            <a:ext cx="2684926" cy="646331"/>
          </a:xfrm>
          <a:prstGeom prst="rect">
            <a:avLst/>
          </a:prstGeom>
          <a:noFill/>
        </p:spPr>
        <p:txBody>
          <a:bodyPr wrap="square" rtlCol="0">
            <a:spAutoFit/>
          </a:bodyPr>
          <a:lstStyle/>
          <a:p>
            <a:r>
              <a:rPr lang="en-US" b="1" dirty="0"/>
              <a:t>Dr. Philip A. Chan</a:t>
            </a:r>
          </a:p>
          <a:p>
            <a:r>
              <a:rPr lang="en-US" dirty="0"/>
              <a:t>PChan@Lifespan.org</a:t>
            </a:r>
          </a:p>
        </p:txBody>
      </p:sp>
      <p:sp>
        <p:nvSpPr>
          <p:cNvPr id="5" name="TextBox 4">
            <a:extLst>
              <a:ext uri="{FF2B5EF4-FFF2-40B4-BE49-F238E27FC236}">
                <a16:creationId xmlns:a16="http://schemas.microsoft.com/office/drawing/2014/main" id="{4B5FF75A-A92E-4C57-98FC-67ED70389314}"/>
              </a:ext>
            </a:extLst>
          </p:cNvPr>
          <p:cNvSpPr txBox="1"/>
          <p:nvPr/>
        </p:nvSpPr>
        <p:spPr>
          <a:xfrm>
            <a:off x="628650" y="3686479"/>
            <a:ext cx="3415550" cy="646331"/>
          </a:xfrm>
          <a:prstGeom prst="rect">
            <a:avLst/>
          </a:prstGeom>
          <a:noFill/>
        </p:spPr>
        <p:txBody>
          <a:bodyPr wrap="square" rtlCol="0">
            <a:spAutoFit/>
          </a:bodyPr>
          <a:lstStyle/>
          <a:p>
            <a:r>
              <a:rPr lang="en-US" b="1" dirty="0"/>
              <a:t>Thomas E. Bertrand</a:t>
            </a:r>
          </a:p>
          <a:p>
            <a:r>
              <a:rPr lang="en-US" dirty="0"/>
              <a:t>Thomas.Bertrand@health.ri.gov</a:t>
            </a:r>
            <a:endParaRPr lang="en-US" b="1" dirty="0"/>
          </a:p>
        </p:txBody>
      </p:sp>
      <p:sp>
        <p:nvSpPr>
          <p:cNvPr id="6" name="Rectangle 5">
            <a:extLst>
              <a:ext uri="{FF2B5EF4-FFF2-40B4-BE49-F238E27FC236}">
                <a16:creationId xmlns:a16="http://schemas.microsoft.com/office/drawing/2014/main" id="{738261AF-5E33-4BD1-AE03-AB99316F8AD8}"/>
              </a:ext>
            </a:extLst>
          </p:cNvPr>
          <p:cNvSpPr/>
          <p:nvPr/>
        </p:nvSpPr>
        <p:spPr>
          <a:xfrm>
            <a:off x="628650" y="2782669"/>
            <a:ext cx="2825110" cy="646331"/>
          </a:xfrm>
          <a:prstGeom prst="rect">
            <a:avLst/>
          </a:prstGeom>
        </p:spPr>
        <p:txBody>
          <a:bodyPr wrap="square">
            <a:spAutoFit/>
          </a:bodyPr>
          <a:lstStyle/>
          <a:p>
            <a:r>
              <a:rPr lang="en-US" b="1" dirty="0"/>
              <a:t>Daniel J. Daltry</a:t>
            </a:r>
          </a:p>
          <a:p>
            <a:r>
              <a:rPr lang="en-US" dirty="0"/>
              <a:t>daniel.daltry@vermont.gov</a:t>
            </a:r>
          </a:p>
        </p:txBody>
      </p:sp>
      <p:pic>
        <p:nvPicPr>
          <p:cNvPr id="5126" name="Picture 6" descr="Image result for questions">
            <a:extLst>
              <a:ext uri="{FF2B5EF4-FFF2-40B4-BE49-F238E27FC236}">
                <a16:creationId xmlns:a16="http://schemas.microsoft.com/office/drawing/2014/main" id="{902E4766-93DB-4D85-A740-A92E36CFF3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6677" y="2782669"/>
            <a:ext cx="4086148" cy="22965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3212EA-EF69-43CD-BDFC-35A32116AADB}"/>
              </a:ext>
            </a:extLst>
          </p:cNvPr>
          <p:cNvSpPr txBox="1"/>
          <p:nvPr/>
        </p:nvSpPr>
        <p:spPr>
          <a:xfrm>
            <a:off x="628650" y="4590289"/>
            <a:ext cx="3415550" cy="646331"/>
          </a:xfrm>
          <a:prstGeom prst="rect">
            <a:avLst/>
          </a:prstGeom>
          <a:noFill/>
        </p:spPr>
        <p:txBody>
          <a:bodyPr wrap="square" rtlCol="0">
            <a:spAutoFit/>
          </a:bodyPr>
          <a:lstStyle/>
          <a:p>
            <a:r>
              <a:rPr lang="en-US" b="1" dirty="0"/>
              <a:t>Leandra M. Lacy</a:t>
            </a:r>
          </a:p>
          <a:p>
            <a:r>
              <a:rPr lang="en-US" dirty="0"/>
              <a:t>llacy@ncsddc.org</a:t>
            </a:r>
          </a:p>
        </p:txBody>
      </p:sp>
      <p:pic>
        <p:nvPicPr>
          <p:cNvPr id="11" name="Picture 2" descr="http://www.ncsddc.org/wp-content/uploads/2018/05/journal-club1-1-700x611.png">
            <a:extLst>
              <a:ext uri="{FF2B5EF4-FFF2-40B4-BE49-F238E27FC236}">
                <a16:creationId xmlns:a16="http://schemas.microsoft.com/office/drawing/2014/main" id="{3BE537D1-2B2F-47B9-B71B-D3D5A97A65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967" y="365126"/>
            <a:ext cx="1632858" cy="14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4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4017-54E3-4695-80EA-0214EBFE71B9}"/>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F0C7E7DC-2F86-45A5-AE50-7311C8244EE5}"/>
              </a:ext>
            </a:extLst>
          </p:cNvPr>
          <p:cNvSpPr>
            <a:spLocks noGrp="1"/>
          </p:cNvSpPr>
          <p:nvPr>
            <p:ph idx="1"/>
          </p:nvPr>
        </p:nvSpPr>
        <p:spPr/>
        <p:txBody>
          <a:bodyPr/>
          <a:lstStyle/>
          <a:p>
            <a:r>
              <a:rPr lang="en-US" dirty="0"/>
              <a:t>Introductions</a:t>
            </a:r>
          </a:p>
          <a:p>
            <a:r>
              <a:rPr lang="en-US" dirty="0"/>
              <a:t>Article background, methods, and results</a:t>
            </a:r>
          </a:p>
          <a:p>
            <a:r>
              <a:rPr lang="en-US" dirty="0"/>
              <a:t>Discussion</a:t>
            </a:r>
          </a:p>
          <a:p>
            <a:r>
              <a:rPr lang="en-US" dirty="0"/>
              <a:t>Q&amp;A</a:t>
            </a:r>
          </a:p>
          <a:p>
            <a:endParaRPr lang="en-US" dirty="0"/>
          </a:p>
        </p:txBody>
      </p:sp>
      <p:pic>
        <p:nvPicPr>
          <p:cNvPr id="4" name="Picture 2" descr="http://www.ncsddc.org/wp-content/uploads/2018/05/journal-club1-1-700x611.png">
            <a:extLst>
              <a:ext uri="{FF2B5EF4-FFF2-40B4-BE49-F238E27FC236}">
                <a16:creationId xmlns:a16="http://schemas.microsoft.com/office/drawing/2014/main" id="{B9480753-0AB4-4326-8D71-E281A473A7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967" y="365126"/>
            <a:ext cx="1632858" cy="14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5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D9E5-62F5-4169-9856-E5655788BA1A}"/>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E7EA8EAA-1371-48A1-B20B-AD5753430B23}"/>
              </a:ext>
            </a:extLst>
          </p:cNvPr>
          <p:cNvSpPr>
            <a:spLocks noGrp="1"/>
          </p:cNvSpPr>
          <p:nvPr>
            <p:ph idx="1"/>
          </p:nvPr>
        </p:nvSpPr>
        <p:spPr>
          <a:xfrm>
            <a:off x="419878" y="1690688"/>
            <a:ext cx="8095472" cy="3738401"/>
          </a:xfrm>
        </p:spPr>
        <p:txBody>
          <a:bodyPr/>
          <a:lstStyle/>
          <a:p>
            <a:endParaRPr lang="en-US" dirty="0"/>
          </a:p>
          <a:p>
            <a:pPr marL="0" indent="0">
              <a:buNone/>
            </a:pPr>
            <a:r>
              <a:rPr lang="en-US" dirty="0"/>
              <a:t> </a:t>
            </a:r>
          </a:p>
          <a:p>
            <a:pPr lvl="1"/>
            <a:r>
              <a:rPr lang="en-US" sz="2800" dirty="0"/>
              <a:t>Describe the major sections of the journal article that is presented (i.e., background, methods, and results). </a:t>
            </a:r>
          </a:p>
          <a:p>
            <a:pPr lvl="1"/>
            <a:r>
              <a:rPr lang="en-US" sz="2800" dirty="0"/>
              <a:t>Identify the journal article’s implications for your state’s STD program.  </a:t>
            </a:r>
          </a:p>
          <a:p>
            <a:endParaRPr lang="en-US" dirty="0"/>
          </a:p>
        </p:txBody>
      </p:sp>
      <p:pic>
        <p:nvPicPr>
          <p:cNvPr id="4" name="Picture 2" descr="http://www.ncsddc.org/wp-content/uploads/2018/05/journal-club1-1-700x611.png">
            <a:extLst>
              <a:ext uri="{FF2B5EF4-FFF2-40B4-BE49-F238E27FC236}">
                <a16:creationId xmlns:a16="http://schemas.microsoft.com/office/drawing/2014/main" id="{DA40E0FD-6C52-47CF-8D79-AD9875E1A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967" y="365126"/>
            <a:ext cx="1632858" cy="14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1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1480" y="610893"/>
            <a:ext cx="8330402" cy="3926818"/>
          </a:xfrm>
          <a:prstGeom prst="rect">
            <a:avLst/>
          </a:prstGeom>
        </p:spPr>
      </p:pic>
    </p:spTree>
    <p:extLst>
      <p:ext uri="{BB962C8B-B14F-4D97-AF65-F5344CB8AC3E}">
        <p14:creationId xmlns:p14="http://schemas.microsoft.com/office/powerpoint/2010/main" val="107419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58" y="318541"/>
            <a:ext cx="1630582" cy="2244185"/>
          </a:xfrm>
          <a:prstGeom prst="rect">
            <a:avLst/>
          </a:prstGeom>
        </p:spPr>
      </p:pic>
      <p:sp>
        <p:nvSpPr>
          <p:cNvPr id="3" name="TextBox 2"/>
          <p:cNvSpPr txBox="1"/>
          <p:nvPr/>
        </p:nvSpPr>
        <p:spPr>
          <a:xfrm>
            <a:off x="2252834" y="437864"/>
            <a:ext cx="6102495" cy="1107996"/>
          </a:xfrm>
          <a:prstGeom prst="rect">
            <a:avLst/>
          </a:prstGeom>
          <a:noFill/>
        </p:spPr>
        <p:txBody>
          <a:bodyPr wrap="square" rtlCol="0">
            <a:spAutoFit/>
          </a:bodyPr>
          <a:lstStyle/>
          <a:p>
            <a:r>
              <a:rPr lang="en-US" b="1" dirty="0"/>
              <a:t>Philip A. Chan, MD</a:t>
            </a:r>
          </a:p>
          <a:p>
            <a:pPr marL="285750" indent="-285750">
              <a:buFont typeface="Arial" panose="020B0604020202020204" pitchFamily="34" charset="0"/>
              <a:buChar char="•"/>
            </a:pPr>
            <a:r>
              <a:rPr lang="en-US" sz="1600" dirty="0"/>
              <a:t>Medical Director, Rhode Island STD Clinic, Providence, Rhode Island</a:t>
            </a:r>
          </a:p>
          <a:p>
            <a:pPr marL="285750" indent="-285750">
              <a:buFont typeface="Arial" panose="020B0604020202020204" pitchFamily="34" charset="0"/>
              <a:buChar char="•"/>
            </a:pPr>
            <a:r>
              <a:rPr lang="en-US" sz="1600" dirty="0"/>
              <a:t>Consultant Medical Director, Center for HIV/AIDS, Viral Hepatitis, STDs, and TB, Rhode Island Department of Health</a:t>
            </a:r>
          </a:p>
        </p:txBody>
      </p:sp>
      <p:pic>
        <p:nvPicPr>
          <p:cNvPr id="5" name="Picture 4">
            <a:extLst>
              <a:ext uri="{FF2B5EF4-FFF2-40B4-BE49-F238E27FC236}">
                <a16:creationId xmlns:a16="http://schemas.microsoft.com/office/drawing/2014/main" id="{30659427-3F81-4BD4-8C55-716E6D19F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58" y="2807835"/>
            <a:ext cx="1630582" cy="2056955"/>
          </a:xfrm>
          <a:prstGeom prst="rect">
            <a:avLst/>
          </a:prstGeom>
        </p:spPr>
      </p:pic>
      <p:sp>
        <p:nvSpPr>
          <p:cNvPr id="6" name="TextBox 5">
            <a:extLst>
              <a:ext uri="{FF2B5EF4-FFF2-40B4-BE49-F238E27FC236}">
                <a16:creationId xmlns:a16="http://schemas.microsoft.com/office/drawing/2014/main" id="{44E6DFFF-16E8-41EF-AA23-8A1DEB439C3B}"/>
              </a:ext>
            </a:extLst>
          </p:cNvPr>
          <p:cNvSpPr txBox="1"/>
          <p:nvPr/>
        </p:nvSpPr>
        <p:spPr>
          <a:xfrm>
            <a:off x="2252834" y="2974539"/>
            <a:ext cx="6102495" cy="861774"/>
          </a:xfrm>
          <a:prstGeom prst="rect">
            <a:avLst/>
          </a:prstGeom>
          <a:noFill/>
        </p:spPr>
        <p:txBody>
          <a:bodyPr wrap="square" rtlCol="0">
            <a:spAutoFit/>
          </a:bodyPr>
          <a:lstStyle/>
          <a:p>
            <a:r>
              <a:rPr lang="en-US" b="1" dirty="0"/>
              <a:t>Thomas E. Bertrand, MPH, MA</a:t>
            </a:r>
          </a:p>
          <a:p>
            <a:pPr marL="285750" indent="-285750">
              <a:buFont typeface="Arial" panose="020B0604020202020204" pitchFamily="34" charset="0"/>
              <a:buChar char="•"/>
            </a:pPr>
            <a:r>
              <a:rPr lang="en-US" sz="1600" dirty="0"/>
              <a:t>Chief, Center for HIV, Hepatitis, STD, and TB Epidemiology, Rhode Island, Rhode Island Department of Health</a:t>
            </a:r>
          </a:p>
        </p:txBody>
      </p:sp>
      <p:sp>
        <p:nvSpPr>
          <p:cNvPr id="4" name="Rectangle 3">
            <a:extLst>
              <a:ext uri="{FF2B5EF4-FFF2-40B4-BE49-F238E27FC236}">
                <a16:creationId xmlns:a16="http://schemas.microsoft.com/office/drawing/2014/main" id="{73BF9908-F94C-47D0-98FB-2D4CFDB64AB5}"/>
              </a:ext>
            </a:extLst>
          </p:cNvPr>
          <p:cNvSpPr/>
          <p:nvPr/>
        </p:nvSpPr>
        <p:spPr>
          <a:xfrm>
            <a:off x="2875546" y="5075507"/>
            <a:ext cx="5041233" cy="1200329"/>
          </a:xfrm>
          <a:prstGeom prst="rect">
            <a:avLst/>
          </a:prstGeom>
        </p:spPr>
        <p:txBody>
          <a:bodyPr wrap="square">
            <a:spAutoFit/>
          </a:bodyPr>
          <a:lstStyle/>
          <a:p>
            <a:r>
              <a:rPr lang="en-US" b="1" dirty="0"/>
              <a:t>Daniel J. Daltry, MSW</a:t>
            </a:r>
          </a:p>
          <a:p>
            <a:pPr marL="285750" indent="-285750">
              <a:buFont typeface="Arial" panose="020B0604020202020204" pitchFamily="34" charset="0"/>
              <a:buChar char="•"/>
            </a:pPr>
            <a:r>
              <a:rPr lang="en-US" dirty="0"/>
              <a:t>Program Chief: HIV, STD, and HCV </a:t>
            </a:r>
          </a:p>
          <a:p>
            <a:r>
              <a:rPr lang="en-US" dirty="0"/>
              <a:t>      Vermont Department of Health</a:t>
            </a:r>
          </a:p>
          <a:p>
            <a:pPr marL="285750" indent="-285750">
              <a:buFont typeface="Arial" panose="020B0604020202020204" pitchFamily="34" charset="0"/>
              <a:buChar char="•"/>
            </a:pPr>
            <a:r>
              <a:rPr lang="en-US" dirty="0"/>
              <a:t>The Disease Intervention Specialist for Vermont</a:t>
            </a:r>
          </a:p>
        </p:txBody>
      </p:sp>
      <p:pic>
        <p:nvPicPr>
          <p:cNvPr id="8" name="Picture 7">
            <a:extLst>
              <a:ext uri="{FF2B5EF4-FFF2-40B4-BE49-F238E27FC236}">
                <a16:creationId xmlns:a16="http://schemas.microsoft.com/office/drawing/2014/main" id="{230D1656-B218-4DED-8F81-9AF3375F77A3}"/>
              </a:ext>
            </a:extLst>
          </p:cNvPr>
          <p:cNvPicPr>
            <a:picLocks noChangeAspect="1"/>
          </p:cNvPicPr>
          <p:nvPr/>
        </p:nvPicPr>
        <p:blipFill>
          <a:blip r:embed="rId5"/>
          <a:stretch>
            <a:fillRect/>
          </a:stretch>
        </p:blipFill>
        <p:spPr>
          <a:xfrm>
            <a:off x="407358" y="4968234"/>
            <a:ext cx="2071147" cy="1770697"/>
          </a:xfrm>
          <a:prstGeom prst="rect">
            <a:avLst/>
          </a:prstGeom>
        </p:spPr>
      </p:pic>
    </p:spTree>
    <p:extLst>
      <p:ext uri="{BB962C8B-B14F-4D97-AF65-F5344CB8AC3E}">
        <p14:creationId xmlns:p14="http://schemas.microsoft.com/office/powerpoint/2010/main" val="217026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03" y="2766218"/>
            <a:ext cx="7886700" cy="1325563"/>
          </a:xfrm>
        </p:spPr>
        <p:txBody>
          <a:bodyPr/>
          <a:lstStyle/>
          <a:p>
            <a:r>
              <a:rPr lang="en-US" b="1" dirty="0"/>
              <a:t>INTRODUCTION</a:t>
            </a:r>
          </a:p>
        </p:txBody>
      </p:sp>
    </p:spTree>
    <p:extLst>
      <p:ext uri="{BB962C8B-B14F-4D97-AF65-F5344CB8AC3E}">
        <p14:creationId xmlns:p14="http://schemas.microsoft.com/office/powerpoint/2010/main" val="93538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568" y="622153"/>
            <a:ext cx="8718336" cy="523220"/>
          </a:xfrm>
          <a:prstGeom prst="rect">
            <a:avLst/>
          </a:prstGeom>
        </p:spPr>
        <p:txBody>
          <a:bodyPr wrap="square">
            <a:spAutoFit/>
          </a:bodyPr>
          <a:lstStyle/>
          <a:p>
            <a:pPr algn="ctr"/>
            <a:r>
              <a:rPr lang="en-US" sz="2800" b="1" dirty="0"/>
              <a:t>The New England Public Health STD Consortium</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254927" y="1511566"/>
            <a:ext cx="1967107" cy="2705328"/>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104660" y="1634323"/>
            <a:ext cx="2201662" cy="2112054"/>
          </a:xfrm>
          <a:prstGeom prst="rect">
            <a:avLst/>
          </a:prstGeom>
        </p:spPr>
      </p:pic>
      <p:pic>
        <p:nvPicPr>
          <p:cNvPr id="5" name="Picture 4" descr="H:\STD\Presentations\NCSD 2017\NE Consortium members pic.jpg">
            <a:extLst>
              <a:ext uri="{FF2B5EF4-FFF2-40B4-BE49-F238E27FC236}">
                <a16:creationId xmlns:a16="http://schemas.microsoft.com/office/drawing/2014/main" id="{897D92B6-BB5C-4615-AA36-A662424C3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732" y="4586697"/>
            <a:ext cx="3332825" cy="187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22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1531</Words>
  <Application>Microsoft Office PowerPoint</Application>
  <PresentationFormat>On-screen Show (4:3)</PresentationFormat>
  <Paragraphs>175</Paragraphs>
  <Slides>30</Slides>
  <Notes>30</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3</vt:i4>
      </vt:variant>
      <vt:variant>
        <vt:lpstr>Slide Titles</vt:lpstr>
      </vt:variant>
      <vt:variant>
        <vt:i4>30</vt:i4>
      </vt:variant>
    </vt:vector>
  </HeadingPairs>
  <TitlesOfParts>
    <vt:vector size="40" baseType="lpstr">
      <vt:lpstr>Arial</vt:lpstr>
      <vt:lpstr>Calibri</vt:lpstr>
      <vt:lpstr>Calibri Light</vt:lpstr>
      <vt:lpstr>Georgia</vt:lpstr>
      <vt:lpstr>Times New Roman</vt:lpstr>
      <vt:lpstr>Office Theme</vt:lpstr>
      <vt:lpstr>1_Office Theme</vt:lpstr>
      <vt:lpstr>C:\Users\Katie.Gately\Desktop\STD Case Counts New England.xlsx</vt:lpstr>
      <vt:lpstr>C:\Users\Katie.Gately\Desktop\STD Case Counts New England.xlsx</vt:lpstr>
      <vt:lpstr>C:\Users\Katie.Gately\Desktop\STD Case Counts New England.xlsx</vt:lpstr>
      <vt:lpstr>PowerPoint Presentation</vt:lpstr>
      <vt:lpstr>Logistics</vt:lpstr>
      <vt:lpstr>Journal Club Overview</vt:lpstr>
      <vt:lpstr>Agenda</vt:lpstr>
      <vt:lpstr>Objectives</vt:lpstr>
      <vt:lpstr>PowerPoint Presentation</vt:lpstr>
      <vt:lpstr>PowerPoint Presentation</vt:lpstr>
      <vt:lpstr>INTRODUCTION</vt:lpstr>
      <vt:lpstr>PowerPoint Presentation</vt:lpstr>
      <vt:lpstr>Regional Highlights</vt:lpstr>
      <vt:lpstr>Purpose</vt:lpstr>
      <vt:lpstr>Rationale</vt:lpstr>
      <vt:lpstr>PowerPoint Presentation</vt:lpstr>
      <vt:lpstr>PowerPoint Presentation</vt:lpstr>
      <vt:lpstr>PowerPoint Presentation</vt:lpstr>
      <vt:lpstr>Building Collaboration</vt:lpstr>
      <vt:lpstr>METHODS</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dc:creator>
  <cp:lastModifiedBy>Leandra Lacy</cp:lastModifiedBy>
  <cp:revision>47</cp:revision>
  <cp:lastPrinted>2018-06-21T14:54:59Z</cp:lastPrinted>
  <dcterms:created xsi:type="dcterms:W3CDTF">2018-05-21T00:04:11Z</dcterms:created>
  <dcterms:modified xsi:type="dcterms:W3CDTF">2018-06-22T14:47:54Z</dcterms:modified>
</cp:coreProperties>
</file>