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0" r:id="rId2"/>
    <p:sldId id="281" r:id="rId3"/>
    <p:sldId id="282" r:id="rId4"/>
    <p:sldId id="283" r:id="rId5"/>
    <p:sldId id="256" r:id="rId6"/>
    <p:sldId id="267" r:id="rId7"/>
    <p:sldId id="257" r:id="rId8"/>
    <p:sldId id="268" r:id="rId9"/>
    <p:sldId id="258" r:id="rId10"/>
    <p:sldId id="259" r:id="rId11"/>
    <p:sldId id="260" r:id="rId12"/>
    <p:sldId id="263" r:id="rId13"/>
    <p:sldId id="272" r:id="rId14"/>
    <p:sldId id="273" r:id="rId15"/>
    <p:sldId id="270" r:id="rId16"/>
    <p:sldId id="262" r:id="rId17"/>
    <p:sldId id="278" r:id="rId18"/>
    <p:sldId id="279" r:id="rId19"/>
    <p:sldId id="265" r:id="rId20"/>
    <p:sldId id="264" r:id="rId21"/>
    <p:sldId id="271" r:id="rId22"/>
    <p:sldId id="266"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71571" autoAdjust="0"/>
  </p:normalViewPr>
  <p:slideViewPr>
    <p:cSldViewPr snapToGrid="0" snapToObjects="1">
      <p:cViewPr varScale="1">
        <p:scale>
          <a:sx n="62" d="100"/>
          <a:sy n="62" d="100"/>
        </p:scale>
        <p:origin x="1853"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6FB595-D93C-804E-92F3-63CE515AED44}" type="datetimeFigureOut">
              <a:rPr lang="en-US" smtClean="0"/>
              <a:t>6/25/2018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316E007-1982-BE49-B64B-C171BE2591FF}" type="slidenum">
              <a:rPr lang="en-US" smtClean="0"/>
              <a:t>‹#›</a:t>
            </a:fld>
            <a:endParaRPr lang="en-US" dirty="0"/>
          </a:p>
        </p:txBody>
      </p:sp>
    </p:spTree>
    <p:extLst>
      <p:ext uri="{BB962C8B-B14F-4D97-AF65-F5344CB8AC3E}">
        <p14:creationId xmlns:p14="http://schemas.microsoft.com/office/powerpoint/2010/main" val="35209083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Hello, everyone! We will get started in a few minutes, to give everyone a chance to get on. In the meantime, please </a:t>
            </a:r>
            <a:r>
              <a:rPr lang="en-US"/>
              <a:t>complete the poll </a:t>
            </a:r>
            <a:r>
              <a:rPr lang="en-US" dirty="0"/>
              <a:t>on your screen to show which area of the country you’re attending from today. Thank you.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Good afternoon and thank you for</a:t>
            </a:r>
            <a:r>
              <a:rPr lang="en-US" baseline="0" dirty="0"/>
              <a:t> joining “</a:t>
            </a:r>
            <a:r>
              <a:rPr lang="en-US" i="0" baseline="0" dirty="0"/>
              <a:t>It’s Confidential: Lessons from Massachusetts’ EOB Bill. </a:t>
            </a:r>
            <a:r>
              <a:rPr lang="en-US" baseline="0" dirty="0"/>
              <a:t>My name is Taryn Couture and I am the Senior Manager for Policy and Government Relations at the National Coalition of STD Directors. Explanations of benefits and its impact on patient confidentiality is an important issue in our field, and the  Massachusetts’ EOB bill provides a great example of a remedying solution. </a:t>
            </a:r>
            <a:endParaRPr lang="en-US" dirty="0"/>
          </a:p>
        </p:txBody>
      </p:sp>
      <p:sp>
        <p:nvSpPr>
          <p:cNvPr id="4" name="Slide Number Placeholder 3"/>
          <p:cNvSpPr>
            <a:spLocks noGrp="1"/>
          </p:cNvSpPr>
          <p:nvPr>
            <p:ph type="sldNum" sz="quarter" idx="10"/>
          </p:nvPr>
        </p:nvSpPr>
        <p:spPr/>
        <p:txBody>
          <a:bodyPr/>
          <a:lstStyle/>
          <a:p>
            <a:fld id="{0316E007-1982-BE49-B64B-C171BE2591FF}" type="slidenum">
              <a:rPr lang="en-US" smtClean="0"/>
              <a:t>1</a:t>
            </a:fld>
            <a:endParaRPr lang="en-US" dirty="0"/>
          </a:p>
        </p:txBody>
      </p:sp>
    </p:spTree>
    <p:extLst>
      <p:ext uri="{BB962C8B-B14F-4D97-AF65-F5344CB8AC3E}">
        <p14:creationId xmlns:p14="http://schemas.microsoft.com/office/powerpoint/2010/main" val="2730043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Disclosing confidential health information negatively affects all people, but especially:  </a:t>
            </a:r>
          </a:p>
          <a:p>
            <a:endParaRPr lang="en-US" dirty="0"/>
          </a:p>
          <a:p>
            <a:r>
              <a:rPr lang="en-US" dirty="0"/>
              <a:t>Adult spouses covered as dependents on a partner’s plan, especially when the partner is abusive or coercive</a:t>
            </a:r>
          </a:p>
          <a:p>
            <a:r>
              <a:rPr lang="en-US" dirty="0"/>
              <a:t>Young adults (ages 18-26) insured as dependents on their parents’ plan</a:t>
            </a:r>
          </a:p>
          <a:p>
            <a:r>
              <a:rPr lang="en-US" dirty="0"/>
              <a:t>Minors insured as dependents on their parents’ plan, exercising their right to independently access certain  protected confidential health care services </a:t>
            </a:r>
          </a:p>
          <a:p>
            <a:endParaRPr lang="en-US" dirty="0"/>
          </a:p>
        </p:txBody>
      </p:sp>
      <p:sp>
        <p:nvSpPr>
          <p:cNvPr id="4" name="Slide Number Placeholder 3"/>
          <p:cNvSpPr>
            <a:spLocks noGrp="1"/>
          </p:cNvSpPr>
          <p:nvPr>
            <p:ph type="sldNum" sz="quarter" idx="10"/>
          </p:nvPr>
        </p:nvSpPr>
        <p:spPr/>
        <p:txBody>
          <a:bodyPr/>
          <a:lstStyle/>
          <a:p>
            <a:fld id="{0316E007-1982-BE49-B64B-C171BE2591FF}" type="slidenum">
              <a:rPr lang="en-US" smtClean="0"/>
              <a:t>10</a:t>
            </a:fld>
            <a:endParaRPr lang="en-US" dirty="0"/>
          </a:p>
        </p:txBody>
      </p:sp>
    </p:spTree>
    <p:extLst>
      <p:ext uri="{BB962C8B-B14F-4D97-AF65-F5344CB8AC3E}">
        <p14:creationId xmlns:p14="http://schemas.microsoft.com/office/powerpoint/2010/main" val="3245767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Repercussions reported: forgone treatment, risk of abuse, higher costs</a:t>
            </a:r>
          </a:p>
          <a:p>
            <a:endParaRPr lang="en-US" sz="1000" dirty="0"/>
          </a:p>
          <a:p>
            <a:pPr lvl="0"/>
            <a:r>
              <a:rPr lang="en-US" sz="1000" dirty="0"/>
              <a:t>Young adults and minors are particularly </a:t>
            </a:r>
            <a:r>
              <a:rPr lang="en-US" sz="1000" b="1" dirty="0"/>
              <a:t>likely to be deterred from seeking care for sensitive services</a:t>
            </a:r>
            <a:r>
              <a:rPr lang="en-US" sz="1000" dirty="0"/>
              <a:t> when worried their parents will find out. </a:t>
            </a:r>
          </a:p>
          <a:p>
            <a:pPr lvl="0"/>
            <a:r>
              <a:rPr lang="en-US" sz="1000" dirty="0"/>
              <a:t>Disclosure to an abusive partner or family member can </a:t>
            </a:r>
            <a:r>
              <a:rPr lang="en-US" sz="1000" b="1" dirty="0"/>
              <a:t>worsen violence or abuse</a:t>
            </a:r>
            <a:r>
              <a:rPr lang="en-US" sz="1000" dirty="0"/>
              <a:t>. </a:t>
            </a:r>
          </a:p>
          <a:p>
            <a:pPr lvl="0"/>
            <a:r>
              <a:rPr lang="en-US" sz="1000" dirty="0"/>
              <a:t>Delayed or foregone treatment </a:t>
            </a:r>
            <a:r>
              <a:rPr lang="en-US" sz="1000" b="1" dirty="0"/>
              <a:t>results in health problems and higher costs</a:t>
            </a:r>
            <a:r>
              <a:rPr lang="en-US" sz="1000" dirty="0"/>
              <a:t> down the road.</a:t>
            </a:r>
          </a:p>
          <a:p>
            <a:pPr lvl="0"/>
            <a:r>
              <a:rPr lang="en-US" sz="1000" dirty="0"/>
              <a:t>Privately insured individuals often utilize publicly-funded community clinics instead of their private insurance because </a:t>
            </a:r>
            <a:r>
              <a:rPr lang="en-US" sz="1000" b="1" dirty="0"/>
              <a:t>they are afraid that care obtained under their insurance policy will not be confidential. </a:t>
            </a:r>
            <a:r>
              <a:rPr lang="en-US" sz="1000" dirty="0"/>
              <a:t>This </a:t>
            </a:r>
            <a:r>
              <a:rPr lang="en-US" sz="1000" b="1" dirty="0"/>
              <a:t>burdens community clinics</a:t>
            </a:r>
            <a:r>
              <a:rPr lang="en-US" sz="1000" dirty="0"/>
              <a:t> that are already facing a shortage of funding and shifts costs to publicly funded programs.</a:t>
            </a:r>
          </a:p>
          <a:p>
            <a:endParaRPr lang="en-US" baseline="0" dirty="0"/>
          </a:p>
          <a:p>
            <a:r>
              <a:rPr lang="en-US" b="1" dirty="0"/>
              <a:t>Stories</a:t>
            </a:r>
            <a:r>
              <a:rPr lang="en-US" dirty="0"/>
              <a:t>:</a:t>
            </a:r>
          </a:p>
        </p:txBody>
      </p:sp>
      <p:sp>
        <p:nvSpPr>
          <p:cNvPr id="4" name="Slide Number Placeholder 3"/>
          <p:cNvSpPr>
            <a:spLocks noGrp="1"/>
          </p:cNvSpPr>
          <p:nvPr>
            <p:ph type="sldNum" sz="quarter" idx="10"/>
          </p:nvPr>
        </p:nvSpPr>
        <p:spPr/>
        <p:txBody>
          <a:bodyPr/>
          <a:lstStyle/>
          <a:p>
            <a:fld id="{0316E007-1982-BE49-B64B-C171BE2591FF}" type="slidenum">
              <a:rPr lang="en-US" smtClean="0"/>
              <a:t>11</a:t>
            </a:fld>
            <a:endParaRPr lang="en-US" dirty="0"/>
          </a:p>
        </p:txBody>
      </p:sp>
    </p:spTree>
    <p:extLst>
      <p:ext uri="{BB962C8B-B14F-4D97-AF65-F5344CB8AC3E}">
        <p14:creationId xmlns:p14="http://schemas.microsoft.com/office/powerpoint/2010/main" val="83783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2013: Youth and Young Adults Working Group formed to advocate for EOB confidentiality protections in Division of Insurance (DOI) Regulations.</a:t>
            </a:r>
          </a:p>
          <a:p>
            <a:pPr lvl="0"/>
            <a:r>
              <a:rPr lang="en-US" dirty="0"/>
              <a:t>2013-2014: Under HCFA leadership, the Working Group presented comprehensive written and oral recommendations to DOI on EOB confidentiality protections.</a:t>
            </a:r>
          </a:p>
          <a:p>
            <a:pPr lvl="0"/>
            <a:r>
              <a:rPr lang="en-US" dirty="0"/>
              <a:t>2014: Division of Insurance released draft guidance containing many of the Working Group recommendations for privacy protections in insurer communications. </a:t>
            </a:r>
          </a:p>
          <a:p>
            <a:pPr lvl="0"/>
            <a:r>
              <a:rPr lang="en-US" dirty="0"/>
              <a:t>2014: PATCH Alliance formed as a separate coalition to advocate for legislation for EOB confidentiality protections.</a:t>
            </a:r>
          </a:p>
          <a:p>
            <a:pPr lvl="0"/>
            <a:r>
              <a:rPr lang="en-US" dirty="0"/>
              <a:t>2015: PATCH Alliance filed legislation that would establish mechanisms to ensure that when multiple people are on the same insurance plan, confidential health care information is not shared with anyone other than the patient against the patient’s wishes.  This bill is critical for dependent spouses in abusive or coercive relationships, and young people under age 26 on their parents’ plans.</a:t>
            </a:r>
          </a:p>
          <a:p>
            <a:endParaRPr lang="en-US" dirty="0"/>
          </a:p>
        </p:txBody>
      </p:sp>
      <p:sp>
        <p:nvSpPr>
          <p:cNvPr id="4" name="Slide Number Placeholder 3"/>
          <p:cNvSpPr>
            <a:spLocks noGrp="1"/>
          </p:cNvSpPr>
          <p:nvPr>
            <p:ph type="sldNum" sz="quarter" idx="10"/>
          </p:nvPr>
        </p:nvSpPr>
        <p:spPr/>
        <p:txBody>
          <a:bodyPr/>
          <a:lstStyle/>
          <a:p>
            <a:fld id="{0316E007-1982-BE49-B64B-C171BE2591FF}" type="slidenum">
              <a:rPr lang="en-US" smtClean="0"/>
              <a:t>12</a:t>
            </a:fld>
            <a:endParaRPr lang="en-US" dirty="0"/>
          </a:p>
        </p:txBody>
      </p:sp>
    </p:spTree>
    <p:extLst>
      <p:ext uri="{BB962C8B-B14F-4D97-AF65-F5344CB8AC3E}">
        <p14:creationId xmlns:p14="http://schemas.microsoft.com/office/powerpoint/2010/main" val="3910614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defTabSz="931774">
              <a:spcBef>
                <a:spcPct val="20000"/>
              </a:spcBef>
              <a:buFont typeface="Arial" panose="020B0604020202020204" pitchFamily="34" charset="0"/>
              <a:buChar char="•"/>
              <a:defRPr/>
            </a:pPr>
            <a:r>
              <a:rPr lang="en-US" sz="1000" dirty="0">
                <a:solidFill>
                  <a:prstClr val="black"/>
                </a:solidFill>
              </a:rPr>
              <a:t>The problem is complex, and there is no single silver bullet solution</a:t>
            </a:r>
          </a:p>
          <a:p>
            <a:pPr marL="349415" indent="-349415" defTabSz="931774">
              <a:spcBef>
                <a:spcPct val="20000"/>
              </a:spcBef>
              <a:buFont typeface="Arial" panose="020B0604020202020204" pitchFamily="34" charset="0"/>
              <a:buChar char="•"/>
              <a:defRPr/>
            </a:pPr>
            <a:r>
              <a:rPr lang="en-US" sz="1000" dirty="0">
                <a:solidFill>
                  <a:prstClr val="black"/>
                </a:solidFill>
              </a:rPr>
              <a:t>Goal: to provide feasible solutions for most, if not all, situations</a:t>
            </a:r>
          </a:p>
          <a:p>
            <a:pPr marL="349415" indent="-349415" defTabSz="931774">
              <a:spcBef>
                <a:spcPct val="20000"/>
              </a:spcBef>
              <a:buFont typeface="Arial" panose="020B0604020202020204" pitchFamily="34" charset="0"/>
              <a:buChar char="•"/>
              <a:defRPr/>
            </a:pPr>
            <a:r>
              <a:rPr lang="en-US" sz="1000" dirty="0">
                <a:solidFill>
                  <a:prstClr val="black"/>
                </a:solidFill>
              </a:rPr>
              <a:t>complementary provisions address the problem from a number of angles</a:t>
            </a:r>
          </a:p>
          <a:p>
            <a:pPr lvl="0"/>
            <a:endParaRPr lang="en-US" sz="1000" dirty="0"/>
          </a:p>
          <a:p>
            <a:pPr lvl="0"/>
            <a:r>
              <a:rPr lang="en-US" sz="1000" dirty="0"/>
              <a:t>Insurers would send ‘member-level’ EOBs to each individual insured dependent, rather than to the primary subscriber.</a:t>
            </a:r>
          </a:p>
          <a:p>
            <a:pPr lvl="0"/>
            <a:endParaRPr lang="en-US" sz="1000" dirty="0"/>
          </a:p>
          <a:p>
            <a:pPr lvl="0"/>
            <a:r>
              <a:rPr lang="en-US" sz="1000" dirty="0"/>
              <a:t>Insurers would allow patients to choose their preferred method of receiving EOBs, including at an alternate address or through HIPAA-compliant electronic means.</a:t>
            </a:r>
          </a:p>
          <a:p>
            <a:pPr lvl="0"/>
            <a:endParaRPr lang="en-US" sz="1000" dirty="0"/>
          </a:p>
          <a:p>
            <a:pPr lvl="0"/>
            <a:r>
              <a:rPr lang="en-US" sz="1000" dirty="0"/>
              <a:t>EOBs would provide generic information only, such as “office visit” or “medical care,” rather than more explicit descriptions that could violate confidentiality.</a:t>
            </a:r>
          </a:p>
          <a:p>
            <a:pPr lvl="0"/>
            <a:endParaRPr lang="en-US" sz="1000" dirty="0"/>
          </a:p>
          <a:p>
            <a:pPr lvl="0"/>
            <a:r>
              <a:rPr lang="en-US" sz="1000" dirty="0"/>
              <a:t>Patients would have the option to opt-out of receiving an EOB when no remaining balance exists on a claim.  This means that EOBs could be fully suppressed for preventive health services with no cost sharing (e.g. a birth control refill visit, STI test or domestic violence counseling).</a:t>
            </a:r>
          </a:p>
          <a:p>
            <a:pPr lvl="0"/>
            <a:endParaRPr lang="en-US" sz="1000" dirty="0"/>
          </a:p>
          <a:p>
            <a:pPr lvl="0"/>
            <a:r>
              <a:rPr lang="en-US" sz="1000" dirty="0"/>
              <a:t>Patients would be clearly informed of their options to request confidential means of receiving EOBs.</a:t>
            </a:r>
          </a:p>
          <a:p>
            <a:pPr lvl="0"/>
            <a:endParaRPr lang="en-US" sz="1000" dirty="0"/>
          </a:p>
          <a:p>
            <a:pPr lvl="0"/>
            <a:r>
              <a:rPr lang="en-US" sz="1000" dirty="0"/>
              <a:t>The Division of Insurance and Department of Public Health would educate providers and patients on these protections.</a:t>
            </a:r>
          </a:p>
          <a:p>
            <a:endParaRPr lang="en-US" dirty="0"/>
          </a:p>
        </p:txBody>
      </p:sp>
      <p:sp>
        <p:nvSpPr>
          <p:cNvPr id="4" name="Slide Number Placeholder 3"/>
          <p:cNvSpPr>
            <a:spLocks noGrp="1"/>
          </p:cNvSpPr>
          <p:nvPr>
            <p:ph type="sldNum" sz="quarter" idx="10"/>
          </p:nvPr>
        </p:nvSpPr>
        <p:spPr/>
        <p:txBody>
          <a:bodyPr/>
          <a:lstStyle/>
          <a:p>
            <a:fld id="{0316E007-1982-BE49-B64B-C171BE2591FF}" type="slidenum">
              <a:rPr lang="en-US" smtClean="0"/>
              <a:t>16</a:t>
            </a:fld>
            <a:endParaRPr lang="en-US" dirty="0"/>
          </a:p>
        </p:txBody>
      </p:sp>
    </p:spTree>
    <p:extLst>
      <p:ext uri="{BB962C8B-B14F-4D97-AF65-F5344CB8AC3E}">
        <p14:creationId xmlns:p14="http://schemas.microsoft.com/office/powerpoint/2010/main" val="3072155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HIPAA, parents can access information about their minor child’s health care except where state law permits the minor to consent to his or her own care and the minor seeks such care independently.  When a minor accesses services under a state’s minor consent laws, HIPAA prohibits health plans from disclosing health information to a parent or legal guardian.   This bill would ensure that protected information is not inadvertently disclosed via an Explanation of Benefits form (EOB). </a:t>
            </a:r>
          </a:p>
        </p:txBody>
      </p:sp>
      <p:sp>
        <p:nvSpPr>
          <p:cNvPr id="4" name="Slide Number Placeholder 3"/>
          <p:cNvSpPr>
            <a:spLocks noGrp="1"/>
          </p:cNvSpPr>
          <p:nvPr>
            <p:ph type="sldNum" sz="quarter" idx="10"/>
          </p:nvPr>
        </p:nvSpPr>
        <p:spPr/>
        <p:txBody>
          <a:bodyPr/>
          <a:lstStyle/>
          <a:p>
            <a:fld id="{0316E007-1982-BE49-B64B-C171BE2591FF}" type="slidenum">
              <a:rPr lang="en-US" smtClean="0"/>
              <a:t>19</a:t>
            </a:fld>
            <a:endParaRPr lang="en-US" dirty="0"/>
          </a:p>
        </p:txBody>
      </p:sp>
    </p:spTree>
    <p:extLst>
      <p:ext uri="{BB962C8B-B14F-4D97-AF65-F5344CB8AC3E}">
        <p14:creationId xmlns:p14="http://schemas.microsoft.com/office/powerpoint/2010/main" val="3640936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16E007-1982-BE49-B64B-C171BE2591FF}" type="slidenum">
              <a:rPr lang="en-US" smtClean="0"/>
              <a:t>20</a:t>
            </a:fld>
            <a:endParaRPr lang="en-US" dirty="0"/>
          </a:p>
        </p:txBody>
      </p:sp>
    </p:spTree>
    <p:extLst>
      <p:ext uri="{BB962C8B-B14F-4D97-AF65-F5344CB8AC3E}">
        <p14:creationId xmlns:p14="http://schemas.microsoft.com/office/powerpoint/2010/main" val="2079535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take questions for the presenters. Feel free to type your question into the chat box or unmute your line to ask it on the phone line. </a:t>
            </a:r>
          </a:p>
          <a:p>
            <a:endParaRPr lang="en-US" dirty="0"/>
          </a:p>
          <a:p>
            <a:endParaRPr lang="en-US" dirty="0"/>
          </a:p>
          <a:p>
            <a:r>
              <a:rPr lang="en-US" dirty="0"/>
              <a:t>With that, I’d like to say thanks to all of you for participating today. If you have questions for Alyssa or Dr. Daly, their contact information is listed here. For technical assistance around creating language for a similar bill in your state, please reach out to me at NCSD. My contact information is on the slide as well. Leandra has posted the brief evaluation survey for this webinar in the chat box. Please be sure to fill it out, as it will inform future webinars. Thank you! </a:t>
            </a:r>
          </a:p>
        </p:txBody>
      </p:sp>
      <p:sp>
        <p:nvSpPr>
          <p:cNvPr id="4" name="Slide Number Placeholder 3"/>
          <p:cNvSpPr>
            <a:spLocks noGrp="1"/>
          </p:cNvSpPr>
          <p:nvPr>
            <p:ph type="sldNum" sz="quarter" idx="10"/>
          </p:nvPr>
        </p:nvSpPr>
        <p:spPr/>
        <p:txBody>
          <a:bodyPr/>
          <a:lstStyle/>
          <a:p>
            <a:fld id="{0316E007-1982-BE49-B64B-C171BE2591FF}" type="slidenum">
              <a:rPr lang="en-US" smtClean="0"/>
              <a:t>22</a:t>
            </a:fld>
            <a:endParaRPr lang="en-US" dirty="0"/>
          </a:p>
        </p:txBody>
      </p:sp>
    </p:spTree>
    <p:extLst>
      <p:ext uri="{BB962C8B-B14F-4D97-AF65-F5344CB8AC3E}">
        <p14:creationId xmlns:p14="http://schemas.microsoft.com/office/powerpoint/2010/main" val="291142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is just a reminder that this webinar IS being recorded, and the recording will be made available within one week of this presentation. All lines</a:t>
            </a:r>
            <a:r>
              <a:rPr lang="en-US" baseline="0" dirty="0"/>
              <a:t> have been muted. There will be an opportunity at the end to unmute specific lines for questions. If you have questions or need technical help during this call, please utilize the chat function in the bottom right corner of your screen. You can also send a private message to my colleague, Leandra Lacy, who is listed under the “Hosts” tab to the right of your screen.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All questions will be addressed at the end, but we will keep a queue so please send them our way as they come up. </a:t>
            </a:r>
          </a:p>
          <a:p>
            <a:endParaRPr lang="en-US" dirty="0"/>
          </a:p>
        </p:txBody>
      </p:sp>
      <p:sp>
        <p:nvSpPr>
          <p:cNvPr id="4" name="Slide Number Placeholder 3"/>
          <p:cNvSpPr>
            <a:spLocks noGrp="1"/>
          </p:cNvSpPr>
          <p:nvPr>
            <p:ph type="sldNum" sz="quarter" idx="10"/>
          </p:nvPr>
        </p:nvSpPr>
        <p:spPr/>
        <p:txBody>
          <a:bodyPr/>
          <a:lstStyle/>
          <a:p>
            <a:fld id="{0316E007-1982-BE49-B64B-C171BE2591FF}" type="slidenum">
              <a:rPr lang="en-US" smtClean="0"/>
              <a:t>2</a:t>
            </a:fld>
            <a:endParaRPr lang="en-US" dirty="0"/>
          </a:p>
        </p:txBody>
      </p:sp>
    </p:spTree>
    <p:extLst>
      <p:ext uri="{BB962C8B-B14F-4D97-AF65-F5344CB8AC3E}">
        <p14:creationId xmlns:p14="http://schemas.microsoft.com/office/powerpoint/2010/main" val="244789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this webinar you will be able to:</a:t>
            </a:r>
          </a:p>
          <a:p>
            <a:endParaRPr lang="en-US" dirty="0"/>
          </a:p>
          <a:p>
            <a:pPr marL="228600" indent="-228600">
              <a:buAutoNum type="arabicPeriod"/>
            </a:pPr>
            <a:r>
              <a:rPr lang="en-US" dirty="0"/>
              <a:t>Describe the process Massachusetts took to implementing the PATCH Bill. </a:t>
            </a:r>
          </a:p>
          <a:p>
            <a:pPr marL="228600" indent="-228600">
              <a:buAutoNum type="arabicPeriod"/>
            </a:pPr>
            <a:r>
              <a:rPr lang="en-US" dirty="0"/>
              <a:t>Identify steps for implementing an EOB bill in your own state. </a:t>
            </a:r>
          </a:p>
        </p:txBody>
      </p:sp>
      <p:sp>
        <p:nvSpPr>
          <p:cNvPr id="4" name="Slide Number Placeholder 3"/>
          <p:cNvSpPr>
            <a:spLocks noGrp="1"/>
          </p:cNvSpPr>
          <p:nvPr>
            <p:ph type="sldNum" sz="quarter" idx="10"/>
          </p:nvPr>
        </p:nvSpPr>
        <p:spPr/>
        <p:txBody>
          <a:bodyPr/>
          <a:lstStyle/>
          <a:p>
            <a:fld id="{0316E007-1982-BE49-B64B-C171BE2591FF}" type="slidenum">
              <a:rPr lang="en-US" smtClean="0"/>
              <a:t>3</a:t>
            </a:fld>
            <a:endParaRPr lang="en-US" dirty="0"/>
          </a:p>
        </p:txBody>
      </p:sp>
    </p:spTree>
    <p:extLst>
      <p:ext uri="{BB962C8B-B14F-4D97-AF65-F5344CB8AC3E}">
        <p14:creationId xmlns:p14="http://schemas.microsoft.com/office/powerpoint/2010/main" val="570993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Speaking today will be Dr. Kimberly Daly and Alyssa Vangeli.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Dr. Kimberly Daly is the Associate Director of Counseling and Health Services at Salem State University in Salem, Massachusetts. With more than a decade of experience working with adolescent and young adult populations in the areas of health promotion and health education, her clinical passions include reproductive health care and women’s health. She has a strong interest in quality improvement initiatives to improve health outcomes and processes. She is a strong advocate for patient rights and has participated in several statewide committees and coalitions to ensure access to confidential healthcare and eliminating disparities.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Alyssa Vangeli is the Associate Director of Policy and Government Relations at Health Care For All (HCFA). She leads HCFA’s policy and advocacy work focused on payment and delivery system transformation, private insurance and prescription drug reform. Prior to joining HCFA, Alyssa worked as a Legal Fellow at Health Law Advocates, where she represented low-income clients experiencing difficulty accessing health care.  She earned a joint degree in law from Northeastern University School of Law and a Masters in Public Health from Tufts School of Medicine. Prior to law school she worked for a number of years in the fields of reproductive health advocacy at Pathfinder International and immigrant health advocacy at Health Care For All.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Kim &amp; Alyssa, take it away!</a:t>
            </a:r>
          </a:p>
          <a:p>
            <a:endParaRPr lang="en-US" dirty="0"/>
          </a:p>
        </p:txBody>
      </p:sp>
      <p:sp>
        <p:nvSpPr>
          <p:cNvPr id="4" name="Slide Number Placeholder 3"/>
          <p:cNvSpPr>
            <a:spLocks noGrp="1"/>
          </p:cNvSpPr>
          <p:nvPr>
            <p:ph type="sldNum" sz="quarter" idx="10"/>
          </p:nvPr>
        </p:nvSpPr>
        <p:spPr/>
        <p:txBody>
          <a:bodyPr/>
          <a:lstStyle/>
          <a:p>
            <a:fld id="{0316E007-1982-BE49-B64B-C171BE2591FF}" type="slidenum">
              <a:rPr lang="en-US" smtClean="0"/>
              <a:t>4</a:t>
            </a:fld>
            <a:endParaRPr lang="en-US" dirty="0"/>
          </a:p>
        </p:txBody>
      </p:sp>
    </p:spTree>
    <p:extLst>
      <p:ext uri="{BB962C8B-B14F-4D97-AF65-F5344CB8AC3E}">
        <p14:creationId xmlns:p14="http://schemas.microsoft.com/office/powerpoint/2010/main" val="2859849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16E007-1982-BE49-B64B-C171BE2591FF}" type="slidenum">
              <a:rPr lang="en-US" smtClean="0"/>
              <a:t>5</a:t>
            </a:fld>
            <a:endParaRPr lang="en-US" dirty="0"/>
          </a:p>
        </p:txBody>
      </p:sp>
    </p:spTree>
    <p:extLst>
      <p:ext uri="{BB962C8B-B14F-4D97-AF65-F5344CB8AC3E}">
        <p14:creationId xmlns:p14="http://schemas.microsoft.com/office/powerpoint/2010/main" val="2767204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lumMod val="50000"/>
                    <a:lumOff val="50000"/>
                  </a:prstClr>
                </a:solidFill>
                <a:effectLst/>
                <a:uLnTx/>
                <a:uFillTx/>
                <a:latin typeface="Century Gothic"/>
                <a:ea typeface="+mn-ea"/>
                <a:cs typeface="+mn-cs"/>
              </a:rPr>
              <a:t>We achieve this as leaders in public policy, advocacy, education and service to consumers in Massachusetts.</a:t>
            </a:r>
          </a:p>
          <a:p>
            <a:endParaRPr lang="en-US" dirty="0"/>
          </a:p>
        </p:txBody>
      </p:sp>
      <p:sp>
        <p:nvSpPr>
          <p:cNvPr id="4" name="Slide Number Placeholder 3"/>
          <p:cNvSpPr>
            <a:spLocks noGrp="1"/>
          </p:cNvSpPr>
          <p:nvPr>
            <p:ph type="sldNum" sz="quarter" idx="10"/>
          </p:nvPr>
        </p:nvSpPr>
        <p:spPr/>
        <p:txBody>
          <a:bodyPr/>
          <a:lstStyle/>
          <a:p>
            <a:fld id="{0316E007-1982-BE49-B64B-C171BE2591FF}" type="slidenum">
              <a:rPr lang="en-US" smtClean="0"/>
              <a:t>6</a:t>
            </a:fld>
            <a:endParaRPr lang="en-US" dirty="0"/>
          </a:p>
        </p:txBody>
      </p:sp>
    </p:spTree>
    <p:extLst>
      <p:ext uri="{BB962C8B-B14F-4D97-AF65-F5344CB8AC3E}">
        <p14:creationId xmlns:p14="http://schemas.microsoft.com/office/powerpoint/2010/main" val="555470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synopsis of state &amp; federal laws governing EOBs</a:t>
            </a:r>
          </a:p>
        </p:txBody>
      </p:sp>
      <p:sp>
        <p:nvSpPr>
          <p:cNvPr id="4" name="Slide Number Placeholder 3"/>
          <p:cNvSpPr>
            <a:spLocks noGrp="1"/>
          </p:cNvSpPr>
          <p:nvPr>
            <p:ph type="sldNum" sz="quarter" idx="10"/>
          </p:nvPr>
        </p:nvSpPr>
        <p:spPr/>
        <p:txBody>
          <a:bodyPr/>
          <a:lstStyle/>
          <a:p>
            <a:fld id="{0316E007-1982-BE49-B64B-C171BE2591FF}" type="slidenum">
              <a:rPr lang="en-US" smtClean="0"/>
              <a:t>7</a:t>
            </a:fld>
            <a:endParaRPr lang="en-US" dirty="0"/>
          </a:p>
        </p:txBody>
      </p:sp>
    </p:spTree>
    <p:extLst>
      <p:ext uri="{BB962C8B-B14F-4D97-AF65-F5344CB8AC3E}">
        <p14:creationId xmlns:p14="http://schemas.microsoft.com/office/powerpoint/2010/main" val="503754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Problems</a:t>
            </a:r>
            <a:r>
              <a:rPr lang="en-US" baseline="0" dirty="0"/>
              <a:t> with HIPPA:</a:t>
            </a:r>
          </a:p>
          <a:p>
            <a:pPr marL="171450" indent="-171450">
              <a:buFont typeface="Arial" panose="020B0604020202020204" pitchFamily="34" charset="0"/>
              <a:buChar char="•"/>
            </a:pPr>
            <a:r>
              <a:rPr lang="en-US" baseline="0" dirty="0"/>
              <a:t>No guarantee that request will be granted</a:t>
            </a:r>
          </a:p>
          <a:p>
            <a:pPr marL="171450" indent="-171450">
              <a:buFont typeface="Arial" panose="020B0604020202020204" pitchFamily="34" charset="0"/>
              <a:buChar char="•"/>
            </a:pPr>
            <a:r>
              <a:rPr lang="en-US" baseline="0" dirty="0"/>
              <a:t>Endangerment is a high bar to reach</a:t>
            </a:r>
          </a:p>
          <a:p>
            <a:pPr marL="171450" indent="-171450">
              <a:buFont typeface="Arial" panose="020B0604020202020204" pitchFamily="34" charset="0"/>
              <a:buChar char="•"/>
            </a:pPr>
            <a:r>
              <a:rPr lang="en-US" baseline="0" dirty="0"/>
              <a:t>Carriers implement these HIPAA protections inconsistently (how requests can be made, timeframe for complying with requests)</a:t>
            </a:r>
          </a:p>
          <a:p>
            <a:endParaRPr lang="en-US" baseline="0" dirty="0"/>
          </a:p>
          <a:p>
            <a:r>
              <a:rPr lang="en-US" baseline="0" dirty="0"/>
              <a:t>Impact of ERISA (Employee Retirement Income Security Act):</a:t>
            </a:r>
          </a:p>
          <a:p>
            <a:pPr marL="171450" indent="-171450">
              <a:buFont typeface="Arial" panose="020B0604020202020204" pitchFamily="34" charset="0"/>
              <a:buChar char="•"/>
            </a:pPr>
            <a:r>
              <a:rPr lang="en-US" dirty="0"/>
              <a:t>Adverse benefit determination generally includes any denial, reduction, or termination of, or a failure to provide or make payment (in whole or in part) for, a benefit</a:t>
            </a:r>
          </a:p>
          <a:p>
            <a:pPr marL="171450" indent="-171450">
              <a:buFont typeface="Arial" panose="020B0604020202020204" pitchFamily="34" charset="0"/>
              <a:buChar char="•"/>
            </a:pPr>
            <a:r>
              <a:rPr lang="en-US" dirty="0"/>
              <a:t>Despite a member’s request to suppress the EOB, the DOL regs would still require the plans to send a notice to the member if there is cost-sharing involved.</a:t>
            </a:r>
          </a:p>
        </p:txBody>
      </p:sp>
      <p:sp>
        <p:nvSpPr>
          <p:cNvPr id="4" name="Slide Number Placeholder 3"/>
          <p:cNvSpPr>
            <a:spLocks noGrp="1"/>
          </p:cNvSpPr>
          <p:nvPr>
            <p:ph type="sldNum" sz="quarter" idx="10"/>
          </p:nvPr>
        </p:nvSpPr>
        <p:spPr/>
        <p:txBody>
          <a:bodyPr/>
          <a:lstStyle/>
          <a:p>
            <a:fld id="{0316E007-1982-BE49-B64B-C171BE2591FF}" type="slidenum">
              <a:rPr lang="en-US" smtClean="0"/>
              <a:t>8</a:t>
            </a:fld>
            <a:endParaRPr lang="en-US" dirty="0"/>
          </a:p>
        </p:txBody>
      </p:sp>
    </p:spTree>
    <p:extLst>
      <p:ext uri="{BB962C8B-B14F-4D97-AF65-F5344CB8AC3E}">
        <p14:creationId xmlns:p14="http://schemas.microsoft.com/office/powerpoint/2010/main" val="710579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16E007-1982-BE49-B64B-C171BE2591FF}" type="slidenum">
              <a:rPr lang="en-US" smtClean="0"/>
              <a:t>9</a:t>
            </a:fld>
            <a:endParaRPr lang="en-US" dirty="0"/>
          </a:p>
        </p:txBody>
      </p:sp>
    </p:spTree>
    <p:extLst>
      <p:ext uri="{BB962C8B-B14F-4D97-AF65-F5344CB8AC3E}">
        <p14:creationId xmlns:p14="http://schemas.microsoft.com/office/powerpoint/2010/main" val="1303788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6/25/2018</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a:t>Footer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051B39-B140-43FE-96DB-472A2B59CE7C}" type="datetime1">
              <a:rPr lang="en-US" smtClean="0"/>
              <a:t>6/25/2018</a:t>
            </a:fld>
            <a:endParaRPr lang="en-US" dirty="0"/>
          </a:p>
        </p:txBody>
      </p:sp>
      <p:sp>
        <p:nvSpPr>
          <p:cNvPr id="5" name="Footer Placeholder 4"/>
          <p:cNvSpPr>
            <a:spLocks noGrp="1"/>
          </p:cNvSpPr>
          <p:nvPr>
            <p:ph type="ftr" sz="quarter" idx="11"/>
          </p:nvPr>
        </p:nvSpPr>
        <p:spPr/>
        <p:txBody>
          <a:bodyPr/>
          <a:lstStyle/>
          <a:p>
            <a:r>
              <a:rPr lang="en-US" dirty="0"/>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600BB2-27C5-458B-ABCE-839C88CF47CE}" type="datetime1">
              <a:rPr lang="en-US" smtClean="0"/>
              <a:t>6/25/2018</a:t>
            </a:fld>
            <a:endParaRPr lang="en-US" dirty="0"/>
          </a:p>
        </p:txBody>
      </p:sp>
      <p:sp>
        <p:nvSpPr>
          <p:cNvPr id="5" name="Footer Placeholder 4"/>
          <p:cNvSpPr>
            <a:spLocks noGrp="1"/>
          </p:cNvSpPr>
          <p:nvPr>
            <p:ph type="ftr" sz="quarter" idx="11"/>
          </p:nvPr>
        </p:nvSpPr>
        <p:spPr/>
        <p:txBody>
          <a:bodyPr/>
          <a:lstStyle/>
          <a:p>
            <a:r>
              <a:rPr lang="en-US" dirty="0"/>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t>6/25/2018</a:t>
            </a:fld>
            <a:endParaRPr lang="en-US" dirty="0"/>
          </a:p>
        </p:txBody>
      </p:sp>
      <p:sp>
        <p:nvSpPr>
          <p:cNvPr id="5" name="Footer Placeholder 4"/>
          <p:cNvSpPr>
            <a:spLocks noGrp="1"/>
          </p:cNvSpPr>
          <p:nvPr>
            <p:ph type="ftr" sz="quarter" idx="11"/>
          </p:nvPr>
        </p:nvSpPr>
        <p:spPr/>
        <p:txBody>
          <a:bodyPr/>
          <a:lstStyle/>
          <a:p>
            <a:r>
              <a:rPr lang="en-US" dirty="0"/>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6/25/2018</a:t>
            </a:fld>
            <a:endParaRPr lang="en-US" dirty="0"/>
          </a:p>
        </p:txBody>
      </p:sp>
      <p:sp>
        <p:nvSpPr>
          <p:cNvPr id="5" name="Footer Placeholder 4"/>
          <p:cNvSpPr>
            <a:spLocks noGrp="1"/>
          </p:cNvSpPr>
          <p:nvPr>
            <p:ph type="ftr" sz="quarter" idx="11"/>
          </p:nvPr>
        </p:nvSpPr>
        <p:spPr/>
        <p:txBody>
          <a:bodyPr/>
          <a:lstStyle/>
          <a:p>
            <a:r>
              <a:rPr lang="en-US" dirty="0"/>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4CF3C7-6809-4F39-BD67-A75817BDDE0A}" type="datetime1">
              <a:rPr lang="en-US" smtClean="0"/>
              <a:t>6/25/2018</a:t>
            </a:fld>
            <a:endParaRPr lang="en-US" dirty="0"/>
          </a:p>
        </p:txBody>
      </p:sp>
      <p:sp>
        <p:nvSpPr>
          <p:cNvPr id="6" name="Footer Placeholder 5"/>
          <p:cNvSpPr>
            <a:spLocks noGrp="1"/>
          </p:cNvSpPr>
          <p:nvPr>
            <p:ph type="ftr" sz="quarter" idx="11"/>
          </p:nvPr>
        </p:nvSpPr>
        <p:spPr/>
        <p:txBody>
          <a:bodyPr/>
          <a:lstStyle/>
          <a:p>
            <a:r>
              <a:rPr lang="en-US" dirty="0"/>
              <a:t>Footer Text</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6/25/2018</a:t>
            </a:fld>
            <a:endParaRPr lang="en-US" dirty="0"/>
          </a:p>
        </p:txBody>
      </p:sp>
      <p:sp>
        <p:nvSpPr>
          <p:cNvPr id="8" name="Footer Placeholder 7"/>
          <p:cNvSpPr>
            <a:spLocks noGrp="1"/>
          </p:cNvSpPr>
          <p:nvPr>
            <p:ph type="ftr" sz="quarter" idx="11"/>
          </p:nvPr>
        </p:nvSpPr>
        <p:spPr/>
        <p:txBody>
          <a:bodyPr/>
          <a:lstStyle/>
          <a:p>
            <a:r>
              <a:rPr lang="en-US" dirty="0"/>
              <a:t>Footer Text</a:t>
            </a:r>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6/25/2018</a:t>
            </a:fld>
            <a:endParaRPr lang="en-US" dirty="0"/>
          </a:p>
        </p:txBody>
      </p:sp>
      <p:sp>
        <p:nvSpPr>
          <p:cNvPr id="4" name="Footer Placeholder 3"/>
          <p:cNvSpPr>
            <a:spLocks noGrp="1"/>
          </p:cNvSpPr>
          <p:nvPr>
            <p:ph type="ftr" sz="quarter" idx="11"/>
          </p:nvPr>
        </p:nvSpPr>
        <p:spPr/>
        <p:txBody>
          <a:bodyPr/>
          <a:lstStyle/>
          <a:p>
            <a:r>
              <a:rPr lang="en-US" dirty="0"/>
              <a:t>Footer Text</a:t>
            </a:r>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6/25/2018</a:t>
            </a:fld>
            <a:endParaRPr lang="en-US" dirty="0"/>
          </a:p>
        </p:txBody>
      </p:sp>
      <p:sp>
        <p:nvSpPr>
          <p:cNvPr id="3" name="Footer Placeholder 2"/>
          <p:cNvSpPr>
            <a:spLocks noGrp="1"/>
          </p:cNvSpPr>
          <p:nvPr>
            <p:ph type="ftr" sz="quarter" idx="11"/>
          </p:nvPr>
        </p:nvSpPr>
        <p:spPr/>
        <p:txBody>
          <a:bodyPr/>
          <a:lstStyle/>
          <a:p>
            <a:r>
              <a:rPr lang="en-US" dirty="0"/>
              <a:t>Footer Text</a:t>
            </a:r>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6/25/2018</a:t>
            </a:fld>
            <a:endParaRPr lang="en-US" dirty="0"/>
          </a:p>
        </p:txBody>
      </p:sp>
      <p:sp>
        <p:nvSpPr>
          <p:cNvPr id="6" name="Footer Placeholder 5"/>
          <p:cNvSpPr>
            <a:spLocks noGrp="1"/>
          </p:cNvSpPr>
          <p:nvPr>
            <p:ph type="ftr" sz="quarter" idx="11"/>
          </p:nvPr>
        </p:nvSpPr>
        <p:spPr/>
        <p:txBody>
          <a:bodyPr/>
          <a:lstStyle/>
          <a:p>
            <a:r>
              <a:rPr lang="en-US" dirty="0"/>
              <a:t>Footer Text</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6/25/2018</a:t>
            </a:fld>
            <a:endParaRPr lang="en-US" dirty="0"/>
          </a:p>
        </p:txBody>
      </p:sp>
      <p:sp>
        <p:nvSpPr>
          <p:cNvPr id="6" name="Footer Placeholder 5"/>
          <p:cNvSpPr>
            <a:spLocks noGrp="1"/>
          </p:cNvSpPr>
          <p:nvPr>
            <p:ph type="ftr" sz="quarter" idx="11"/>
          </p:nvPr>
        </p:nvSpPr>
        <p:spPr/>
        <p:txBody>
          <a:bodyPr/>
          <a:lstStyle/>
          <a:p>
            <a:r>
              <a:rPr lang="en-US" dirty="0"/>
              <a:t>Footer Text</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6/25/2018</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a:t>Footer Text</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avangeli@hcfama.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tcouture@ncsddc.org" TargetMode="External"/><Relationship Id="rId4" Type="http://schemas.openxmlformats.org/officeDocument/2006/relationships/hyperlink" Target="mailto:kdaly2@salemstate.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A3DC3-042D-4516-A04E-196DE5571C9D}"/>
              </a:ext>
            </a:extLst>
          </p:cNvPr>
          <p:cNvSpPr>
            <a:spLocks noGrp="1"/>
          </p:cNvSpPr>
          <p:nvPr>
            <p:ph type="title"/>
          </p:nvPr>
        </p:nvSpPr>
        <p:spPr>
          <a:xfrm>
            <a:off x="457200" y="2254102"/>
            <a:ext cx="8229600" cy="1600200"/>
          </a:xfrm>
        </p:spPr>
        <p:txBody>
          <a:bodyPr/>
          <a:lstStyle/>
          <a:p>
            <a:r>
              <a:rPr lang="en-US" dirty="0"/>
              <a:t>It’s Confidential: </a:t>
            </a:r>
            <a:br>
              <a:rPr lang="en-US" dirty="0"/>
            </a:br>
            <a:r>
              <a:rPr lang="en-US" dirty="0"/>
              <a:t>Lessons from Massachusetts' EOB Bill</a:t>
            </a:r>
          </a:p>
        </p:txBody>
      </p:sp>
      <p:sp>
        <p:nvSpPr>
          <p:cNvPr id="4" name="TextBox 3">
            <a:extLst>
              <a:ext uri="{FF2B5EF4-FFF2-40B4-BE49-F238E27FC236}">
                <a16:creationId xmlns:a16="http://schemas.microsoft.com/office/drawing/2014/main" id="{7B0FD25E-617F-48AF-A954-8312C4238E71}"/>
              </a:ext>
            </a:extLst>
          </p:cNvPr>
          <p:cNvSpPr txBox="1"/>
          <p:nvPr/>
        </p:nvSpPr>
        <p:spPr>
          <a:xfrm>
            <a:off x="1855177" y="4358723"/>
            <a:ext cx="5125915" cy="461665"/>
          </a:xfrm>
          <a:prstGeom prst="rect">
            <a:avLst/>
          </a:prstGeom>
          <a:noFill/>
        </p:spPr>
        <p:txBody>
          <a:bodyPr wrap="square" rtlCol="0">
            <a:spAutoFit/>
          </a:bodyPr>
          <a:lstStyle/>
          <a:p>
            <a:pPr algn="ctr"/>
            <a:r>
              <a:rPr lang="en-US" sz="2400" dirty="0">
                <a:solidFill>
                  <a:schemeClr val="tx1">
                    <a:lumMod val="50000"/>
                    <a:lumOff val="50000"/>
                  </a:schemeClr>
                </a:solidFill>
              </a:rPr>
              <a:t>June 26, 2018</a:t>
            </a:r>
          </a:p>
        </p:txBody>
      </p:sp>
      <p:pic>
        <p:nvPicPr>
          <p:cNvPr id="5" name="Picture 4">
            <a:extLst>
              <a:ext uri="{FF2B5EF4-FFF2-40B4-BE49-F238E27FC236}">
                <a16:creationId xmlns:a16="http://schemas.microsoft.com/office/drawing/2014/main" id="{6A00CD2C-B74F-42CF-8224-315F2F7DEBD8}"/>
              </a:ext>
            </a:extLst>
          </p:cNvPr>
          <p:cNvPicPr>
            <a:picLocks noChangeAspect="1"/>
          </p:cNvPicPr>
          <p:nvPr/>
        </p:nvPicPr>
        <p:blipFill>
          <a:blip r:embed="rId3"/>
          <a:stretch>
            <a:fillRect/>
          </a:stretch>
        </p:blipFill>
        <p:spPr>
          <a:xfrm>
            <a:off x="2684584" y="5071109"/>
            <a:ext cx="3467100" cy="949986"/>
          </a:xfrm>
          <a:prstGeom prst="rect">
            <a:avLst/>
          </a:prstGeom>
        </p:spPr>
      </p:pic>
    </p:spTree>
    <p:extLst>
      <p:ext uri="{BB962C8B-B14F-4D97-AF65-F5344CB8AC3E}">
        <p14:creationId xmlns:p14="http://schemas.microsoft.com/office/powerpoint/2010/main" val="57603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impacted?</a:t>
            </a:r>
          </a:p>
        </p:txBody>
      </p:sp>
      <p:sp>
        <p:nvSpPr>
          <p:cNvPr id="3" name="Content Placeholder 2"/>
          <p:cNvSpPr>
            <a:spLocks noGrp="1"/>
          </p:cNvSpPr>
          <p:nvPr>
            <p:ph idx="1"/>
          </p:nvPr>
        </p:nvSpPr>
        <p:spPr>
          <a:xfrm>
            <a:off x="457200" y="1838911"/>
            <a:ext cx="8229600" cy="4568839"/>
          </a:xfrm>
        </p:spPr>
        <p:txBody>
          <a:bodyPr>
            <a:normAutofit fontScale="92500"/>
          </a:bodyPr>
          <a:lstStyle/>
          <a:p>
            <a:pPr>
              <a:buFont typeface="Arial"/>
              <a:buChar char="•"/>
            </a:pPr>
            <a:r>
              <a:rPr lang="en-US" sz="3500" b="1" dirty="0"/>
              <a:t>Adult spouses </a:t>
            </a:r>
            <a:r>
              <a:rPr lang="en-US" sz="3500" dirty="0"/>
              <a:t>covered as dependents on a partner’s plan, </a:t>
            </a:r>
            <a:r>
              <a:rPr lang="en-US" sz="3500" i="1" dirty="0"/>
              <a:t>especially when the partner is abusive or coercive</a:t>
            </a:r>
            <a:endParaRPr lang="en-US" sz="3500" dirty="0"/>
          </a:p>
          <a:p>
            <a:pPr>
              <a:buFont typeface="Arial"/>
              <a:buChar char="•"/>
            </a:pPr>
            <a:r>
              <a:rPr lang="en-US" sz="3500" b="1" dirty="0"/>
              <a:t>Young adults (ages 18-26)</a:t>
            </a:r>
            <a:r>
              <a:rPr lang="en-US" sz="3500" dirty="0"/>
              <a:t> insured as dependents on their parents’ plan</a:t>
            </a:r>
          </a:p>
          <a:p>
            <a:pPr>
              <a:buFont typeface="Arial"/>
              <a:buChar char="•"/>
            </a:pPr>
            <a:r>
              <a:rPr lang="en-US" sz="3500" b="1" dirty="0"/>
              <a:t>Minors</a:t>
            </a:r>
            <a:r>
              <a:rPr lang="en-US" sz="3500" dirty="0"/>
              <a:t> insured as dependents on their parents’ plan</a:t>
            </a:r>
          </a:p>
          <a:p>
            <a:pPr marL="0" indent="0">
              <a:buNone/>
            </a:pPr>
            <a:endParaRPr lang="en-US" sz="2800" dirty="0"/>
          </a:p>
        </p:txBody>
      </p:sp>
    </p:spTree>
    <p:extLst>
      <p:ext uri="{BB962C8B-B14F-4D97-AF65-F5344CB8AC3E}">
        <p14:creationId xmlns:p14="http://schemas.microsoft.com/office/powerpoint/2010/main" val="921011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Repercussions</a:t>
            </a:r>
          </a:p>
        </p:txBody>
      </p:sp>
      <p:sp>
        <p:nvSpPr>
          <p:cNvPr id="3" name="Content Placeholder 2"/>
          <p:cNvSpPr>
            <a:spLocks noGrp="1"/>
          </p:cNvSpPr>
          <p:nvPr>
            <p:ph idx="1"/>
          </p:nvPr>
        </p:nvSpPr>
        <p:spPr>
          <a:xfrm>
            <a:off x="457200" y="1857869"/>
            <a:ext cx="8229600" cy="4268294"/>
          </a:xfrm>
        </p:spPr>
        <p:txBody>
          <a:bodyPr>
            <a:normAutofit lnSpcReduction="10000"/>
          </a:bodyPr>
          <a:lstStyle/>
          <a:p>
            <a:r>
              <a:rPr lang="en-US" sz="2800" dirty="0"/>
              <a:t>Young adults and minors may </a:t>
            </a:r>
            <a:r>
              <a:rPr lang="en-US" sz="2800" b="1" dirty="0"/>
              <a:t>be deterred from seeking sensitive services</a:t>
            </a:r>
            <a:r>
              <a:rPr lang="en-US" sz="2800" dirty="0"/>
              <a:t>. </a:t>
            </a:r>
          </a:p>
          <a:p>
            <a:pPr lvl="0"/>
            <a:r>
              <a:rPr lang="en-US" sz="2800" dirty="0"/>
              <a:t>Disclosure to an abusive partner or family member can </a:t>
            </a:r>
            <a:r>
              <a:rPr lang="en-US" sz="2800" b="1" dirty="0"/>
              <a:t>worsen violence or abuse</a:t>
            </a:r>
            <a:r>
              <a:rPr lang="en-US" sz="2800" dirty="0"/>
              <a:t>. </a:t>
            </a:r>
          </a:p>
          <a:p>
            <a:r>
              <a:rPr lang="en-US" sz="2800" dirty="0"/>
              <a:t>Delayed or foregone treatment </a:t>
            </a:r>
            <a:r>
              <a:rPr lang="en-US" sz="2800" b="1" dirty="0"/>
              <a:t>results in health problems and higher costs</a:t>
            </a:r>
            <a:r>
              <a:rPr lang="en-US" sz="2800" dirty="0"/>
              <a:t> down the road.</a:t>
            </a:r>
          </a:p>
          <a:p>
            <a:pPr lvl="0"/>
            <a:r>
              <a:rPr lang="en-US" sz="2800" dirty="0"/>
              <a:t>Privately insured individuals may utilize publicly-funded community clinics, </a:t>
            </a:r>
            <a:r>
              <a:rPr lang="en-US" sz="2800" b="1" dirty="0"/>
              <a:t>shifting costs to publicly funded programs. </a:t>
            </a:r>
          </a:p>
          <a:p>
            <a:endParaRPr lang="en-US" dirty="0"/>
          </a:p>
          <a:p>
            <a:endParaRPr lang="en-US" dirty="0"/>
          </a:p>
        </p:txBody>
      </p:sp>
    </p:spTree>
    <p:extLst>
      <p:ext uri="{BB962C8B-B14F-4D97-AF65-F5344CB8AC3E}">
        <p14:creationId xmlns:p14="http://schemas.microsoft.com/office/powerpoint/2010/main" val="3442685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Advocacy process in MA</a:t>
            </a:r>
          </a:p>
        </p:txBody>
      </p:sp>
      <p:sp>
        <p:nvSpPr>
          <p:cNvPr id="3" name="Content Placeholder 2"/>
          <p:cNvSpPr>
            <a:spLocks noGrp="1"/>
          </p:cNvSpPr>
          <p:nvPr>
            <p:ph idx="1"/>
          </p:nvPr>
        </p:nvSpPr>
        <p:spPr>
          <a:xfrm>
            <a:off x="457200" y="1838911"/>
            <a:ext cx="8229600" cy="4287252"/>
          </a:xfrm>
        </p:spPr>
        <p:txBody>
          <a:bodyPr>
            <a:normAutofit/>
          </a:bodyPr>
          <a:lstStyle/>
          <a:p>
            <a:r>
              <a:rPr lang="en-US" sz="2800" dirty="0"/>
              <a:t>Women’s health coalition subgroup worked to influence MA Division of Insurance (DOI) regulations</a:t>
            </a:r>
          </a:p>
          <a:p>
            <a:r>
              <a:rPr lang="en-US" sz="2800" dirty="0"/>
              <a:t>Reproductive health providers played a key role in raising the visibility of this issue</a:t>
            </a:r>
          </a:p>
          <a:p>
            <a:r>
              <a:rPr lang="en-US" sz="2800" dirty="0"/>
              <a:t>Women’s health subgroup expanded to broader coalition</a:t>
            </a:r>
          </a:p>
          <a:p>
            <a:r>
              <a:rPr lang="en-US" sz="2800" dirty="0"/>
              <a:t>Pivoted to legislative advocacy strategy along with DOI strategy</a:t>
            </a:r>
          </a:p>
          <a:p>
            <a:endParaRPr lang="en-US" sz="2800" dirty="0"/>
          </a:p>
          <a:p>
            <a:pPr lvl="1"/>
            <a:endParaRPr lang="en-US" sz="2000" dirty="0"/>
          </a:p>
          <a:p>
            <a:endParaRPr lang="en-US" dirty="0"/>
          </a:p>
        </p:txBody>
      </p:sp>
    </p:spTree>
    <p:extLst>
      <p:ext uri="{BB962C8B-B14F-4D97-AF65-F5344CB8AC3E}">
        <p14:creationId xmlns:p14="http://schemas.microsoft.com/office/powerpoint/2010/main" val="400550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Coalition Building</a:t>
            </a:r>
          </a:p>
        </p:txBody>
      </p:sp>
      <p:sp>
        <p:nvSpPr>
          <p:cNvPr id="3" name="Content Placeholder 2"/>
          <p:cNvSpPr>
            <a:spLocks noGrp="1"/>
          </p:cNvSpPr>
          <p:nvPr>
            <p:ph idx="1"/>
          </p:nvPr>
        </p:nvSpPr>
        <p:spPr/>
        <p:txBody>
          <a:bodyPr/>
          <a:lstStyle/>
          <a:p>
            <a:pPr lvl="0"/>
            <a:r>
              <a:rPr lang="en-US" sz="2800" dirty="0"/>
              <a:t>PATCH Alliance:</a:t>
            </a:r>
            <a:r>
              <a:rPr lang="en-US" sz="2800" i="1" dirty="0"/>
              <a:t> Protecting Access to Confidential Healthcare</a:t>
            </a:r>
            <a:endParaRPr lang="en-US" sz="2800" dirty="0"/>
          </a:p>
          <a:p>
            <a:pPr lvl="0"/>
            <a:r>
              <a:rPr lang="en-US" sz="2800" dirty="0"/>
              <a:t> </a:t>
            </a:r>
            <a:r>
              <a:rPr lang="en-US" sz="2800" dirty="0">
                <a:solidFill>
                  <a:prstClr val="black">
                    <a:lumMod val="50000"/>
                    <a:lumOff val="50000"/>
                  </a:prstClr>
                </a:solidFill>
              </a:rPr>
              <a:t>Broad coalition : </a:t>
            </a:r>
          </a:p>
          <a:p>
            <a:pPr lvl="1"/>
            <a:r>
              <a:rPr lang="en-US" sz="2800" dirty="0">
                <a:solidFill>
                  <a:prstClr val="black">
                    <a:lumMod val="50000"/>
                    <a:lumOff val="50000"/>
                  </a:prstClr>
                </a:solidFill>
              </a:rPr>
              <a:t>sexual and reproductive health</a:t>
            </a:r>
          </a:p>
          <a:p>
            <a:pPr lvl="1"/>
            <a:r>
              <a:rPr lang="en-US" sz="2800" dirty="0">
                <a:solidFill>
                  <a:prstClr val="black">
                    <a:lumMod val="50000"/>
                    <a:lumOff val="50000"/>
                  </a:prstClr>
                </a:solidFill>
              </a:rPr>
              <a:t>domestic violence/sexual assault</a:t>
            </a:r>
          </a:p>
          <a:p>
            <a:pPr lvl="1"/>
            <a:r>
              <a:rPr lang="en-US" sz="2800" dirty="0">
                <a:solidFill>
                  <a:prstClr val="black">
                    <a:lumMod val="50000"/>
                    <a:lumOff val="50000"/>
                  </a:prstClr>
                </a:solidFill>
              </a:rPr>
              <a:t>mental health &amp; substance use disorders </a:t>
            </a:r>
          </a:p>
          <a:p>
            <a:pPr lvl="1"/>
            <a:r>
              <a:rPr lang="en-US" sz="2800" dirty="0">
                <a:solidFill>
                  <a:prstClr val="black">
                    <a:lumMod val="50000"/>
                    <a:lumOff val="50000"/>
                  </a:prstClr>
                </a:solidFill>
              </a:rPr>
              <a:t>LGBTQ health</a:t>
            </a:r>
          </a:p>
          <a:p>
            <a:pPr lvl="1"/>
            <a:r>
              <a:rPr lang="en-US" sz="2800" dirty="0">
                <a:solidFill>
                  <a:prstClr val="black">
                    <a:lumMod val="50000"/>
                    <a:lumOff val="50000"/>
                  </a:prstClr>
                </a:solidFill>
              </a:rPr>
              <a:t>adolescent &amp; young adult health </a:t>
            </a:r>
          </a:p>
          <a:p>
            <a:endParaRPr lang="en-US" dirty="0"/>
          </a:p>
        </p:txBody>
      </p:sp>
    </p:spTree>
    <p:extLst>
      <p:ext uri="{BB962C8B-B14F-4D97-AF65-F5344CB8AC3E}">
        <p14:creationId xmlns:p14="http://schemas.microsoft.com/office/powerpoint/2010/main" val="2061272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0"/>
            <a:ext cx="7886700" cy="1282700"/>
          </a:xfrm>
        </p:spPr>
        <p:txBody>
          <a:bodyPr/>
          <a:lstStyle/>
          <a:p>
            <a:r>
              <a:rPr lang="en-US" dirty="0"/>
              <a:t>PATCH Alliance </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282700"/>
            <a:ext cx="9144000" cy="5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540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167"/>
            <a:ext cx="8229600" cy="1600200"/>
          </a:xfrm>
        </p:spPr>
        <p:txBody>
          <a:bodyPr/>
          <a:lstStyle/>
          <a:p>
            <a:r>
              <a:rPr lang="en-US" dirty="0"/>
              <a:t>Government Employee Limitations</a:t>
            </a:r>
          </a:p>
        </p:txBody>
      </p:sp>
      <p:sp>
        <p:nvSpPr>
          <p:cNvPr id="3" name="Content Placeholder 2"/>
          <p:cNvSpPr>
            <a:spLocks noGrp="1"/>
          </p:cNvSpPr>
          <p:nvPr>
            <p:ph idx="1"/>
          </p:nvPr>
        </p:nvSpPr>
        <p:spPr>
          <a:xfrm>
            <a:off x="457200" y="1865870"/>
            <a:ext cx="8229600" cy="4525963"/>
          </a:xfrm>
        </p:spPr>
        <p:txBody>
          <a:bodyPr/>
          <a:lstStyle/>
          <a:p>
            <a:endParaRPr lang="en-US" dirty="0"/>
          </a:p>
          <a:p>
            <a:r>
              <a:rPr lang="en-US" sz="3200" dirty="0"/>
              <a:t>Government employees limited in ability to do legislative work</a:t>
            </a:r>
          </a:p>
          <a:p>
            <a:pPr lvl="1"/>
            <a:r>
              <a:rPr lang="en-US" sz="2800" dirty="0"/>
              <a:t>No barriers on education and advocacy</a:t>
            </a:r>
          </a:p>
          <a:p>
            <a:pPr lvl="1"/>
            <a:r>
              <a:rPr lang="en-US" sz="2800" dirty="0"/>
              <a:t>Tangential involvement and idea sharing</a:t>
            </a:r>
          </a:p>
          <a:p>
            <a:pPr lvl="1"/>
            <a:r>
              <a:rPr lang="en-US" sz="2800" dirty="0"/>
              <a:t>Story banking</a:t>
            </a:r>
          </a:p>
        </p:txBody>
      </p:sp>
    </p:spTree>
    <p:extLst>
      <p:ext uri="{BB962C8B-B14F-4D97-AF65-F5344CB8AC3E}">
        <p14:creationId xmlns:p14="http://schemas.microsoft.com/office/powerpoint/2010/main" val="2828113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182"/>
            <a:ext cx="8229600" cy="1600200"/>
          </a:xfrm>
        </p:spPr>
        <p:txBody>
          <a:bodyPr/>
          <a:lstStyle/>
          <a:p>
            <a:r>
              <a:rPr lang="en-US" sz="4400" i="1" dirty="0"/>
              <a:t>An Act to Protect Access to Confidential Healthcare </a:t>
            </a:r>
            <a:r>
              <a:rPr lang="en-US" sz="4400" dirty="0"/>
              <a:t>(Ch. 63)</a:t>
            </a:r>
          </a:p>
        </p:txBody>
      </p:sp>
      <p:sp>
        <p:nvSpPr>
          <p:cNvPr id="3" name="Content Placeholder 2"/>
          <p:cNvSpPr>
            <a:spLocks noGrp="1"/>
          </p:cNvSpPr>
          <p:nvPr>
            <p:ph idx="1"/>
          </p:nvPr>
        </p:nvSpPr>
        <p:spPr>
          <a:xfrm>
            <a:off x="457200" y="1894734"/>
            <a:ext cx="8229600" cy="4231429"/>
          </a:xfrm>
        </p:spPr>
        <p:txBody>
          <a:bodyPr>
            <a:normAutofit fontScale="92500" lnSpcReduction="20000"/>
          </a:bodyPr>
          <a:lstStyle/>
          <a:p>
            <a:pPr marL="457200">
              <a:spcBef>
                <a:spcPts val="1200"/>
              </a:spcBef>
              <a:buFont typeface="Arial"/>
              <a:buChar char="•"/>
            </a:pPr>
            <a:r>
              <a:rPr lang="en-US" sz="2800" dirty="0"/>
              <a:t>Issue EOBs at member level</a:t>
            </a:r>
          </a:p>
          <a:p>
            <a:pPr marL="457200">
              <a:spcBef>
                <a:spcPts val="1200"/>
              </a:spcBef>
              <a:buFont typeface="Arial"/>
              <a:buChar char="•"/>
            </a:pPr>
            <a:r>
              <a:rPr lang="en-US" sz="2800" dirty="0"/>
              <a:t>Allow plan members to choose preferred method of receiving forms (e.g. alternate mailing address or electronically)</a:t>
            </a:r>
          </a:p>
          <a:p>
            <a:pPr marL="457200">
              <a:spcBef>
                <a:spcPts val="1200"/>
              </a:spcBef>
              <a:buFont typeface="Arial"/>
              <a:buChar char="•"/>
            </a:pPr>
            <a:r>
              <a:rPr lang="en-US" sz="2800" dirty="0"/>
              <a:t>Automatically suppress diagnostic descriptions for sensitive services </a:t>
            </a:r>
          </a:p>
          <a:p>
            <a:pPr marL="457200">
              <a:spcBef>
                <a:spcPts val="1200"/>
              </a:spcBef>
              <a:buFont typeface="Arial"/>
              <a:buChar char="•"/>
            </a:pPr>
            <a:r>
              <a:rPr lang="en-US" sz="2800" dirty="0"/>
              <a:t>Allow members to request that forms be suppressed when no remaining balance on a claim</a:t>
            </a:r>
          </a:p>
          <a:p>
            <a:pPr marL="457200">
              <a:spcBef>
                <a:spcPts val="1200"/>
              </a:spcBef>
              <a:buFont typeface="Arial"/>
              <a:buChar char="•"/>
            </a:pPr>
            <a:r>
              <a:rPr lang="en-US" sz="2800" dirty="0"/>
              <a:t>Health plan and provider education for insured patients and consumers</a:t>
            </a:r>
          </a:p>
          <a:p>
            <a:endParaRPr lang="en-US" dirty="0"/>
          </a:p>
        </p:txBody>
      </p:sp>
    </p:spTree>
    <p:extLst>
      <p:ext uri="{BB962C8B-B14F-4D97-AF65-F5344CB8AC3E}">
        <p14:creationId xmlns:p14="http://schemas.microsoft.com/office/powerpoint/2010/main" val="2201170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changes with PATCH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4256413"/>
              </p:ext>
            </p:extLst>
          </p:nvPr>
        </p:nvGraphicFramePr>
        <p:xfrm>
          <a:off x="1087120" y="1920240"/>
          <a:ext cx="6969760" cy="3444240"/>
        </p:xfrm>
        <a:graphic>
          <a:graphicData uri="http://schemas.openxmlformats.org/drawingml/2006/table">
            <a:tbl>
              <a:tblPr firstRow="1" firstCol="1" bandRow="1"/>
              <a:tblGrid>
                <a:gridCol w="3709403">
                  <a:extLst>
                    <a:ext uri="{9D8B030D-6E8A-4147-A177-3AD203B41FA5}">
                      <a16:colId xmlns:a16="http://schemas.microsoft.com/office/drawing/2014/main" val="20000"/>
                    </a:ext>
                  </a:extLst>
                </a:gridCol>
                <a:gridCol w="3260357">
                  <a:extLst>
                    <a:ext uri="{9D8B030D-6E8A-4147-A177-3AD203B41FA5}">
                      <a16:colId xmlns:a16="http://schemas.microsoft.com/office/drawing/2014/main" val="20001"/>
                    </a:ext>
                  </a:extLst>
                </a:gridCol>
              </a:tblGrid>
              <a:tr h="529883">
                <a:tc>
                  <a:txBody>
                    <a:bodyPr/>
                    <a:lstStyle/>
                    <a:p>
                      <a:pPr marL="0" marR="0" algn="ctr">
                        <a:lnSpc>
                          <a:spcPct val="115000"/>
                        </a:lnSpc>
                        <a:spcBef>
                          <a:spcPts val="0"/>
                        </a:spcBef>
                        <a:spcAft>
                          <a:spcPts val="0"/>
                        </a:spcAft>
                      </a:pPr>
                      <a:r>
                        <a:rPr lang="en-US" sz="1400" b="1" dirty="0">
                          <a:effectLst/>
                          <a:latin typeface="Garamond" panose="02020404030301010803" pitchFamily="18" charset="0"/>
                          <a:ea typeface="Garamond" panose="02020404030301010803" pitchFamily="18" charset="0"/>
                          <a:cs typeface="Times New Roman" panose="02020603050405020304" pitchFamily="18" charset="0"/>
                        </a:rPr>
                        <a:t>BEFORE: Insured on someone else’s insurance</a:t>
                      </a:r>
                      <a:endParaRPr lang="en-US" sz="1400" dirty="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Garamond" panose="02020404030301010803" pitchFamily="18" charset="0"/>
                          <a:ea typeface="Garamond" panose="02020404030301010803" pitchFamily="18" charset="0"/>
                          <a:cs typeface="Times New Roman" panose="02020603050405020304" pitchFamily="18" charset="0"/>
                        </a:rPr>
                        <a:t>NOW: Insured on someone else’s insurance </a:t>
                      </a:r>
                      <a:endParaRPr lang="en-US" sz="1400">
                        <a:effectLst/>
                        <a:latin typeface="Garamond" panose="02020404030301010803" pitchFamily="18" charset="0"/>
                        <a:ea typeface="Garamond" panose="02020404030301010803"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94825">
                <a:tc>
                  <a:txBody>
                    <a:bodyPr/>
                    <a:lstStyle/>
                    <a:p>
                      <a:pPr marL="0" marR="0" algn="ctr">
                        <a:lnSpc>
                          <a:spcPct val="115000"/>
                        </a:lnSpc>
                        <a:spcBef>
                          <a:spcPts val="0"/>
                        </a:spcBef>
                        <a:spcAft>
                          <a:spcPts val="0"/>
                        </a:spcAft>
                      </a:pPr>
                      <a:r>
                        <a:rPr lang="en-US" sz="1400" dirty="0">
                          <a:effectLst/>
                          <a:latin typeface="Garamond" panose="02020404030301010803" pitchFamily="18" charset="0"/>
                          <a:ea typeface="Garamond" panose="02020404030301010803" pitchFamily="18" charset="0"/>
                          <a:cs typeface="Times New Roman" panose="02020603050405020304" pitchFamily="18" charset="0"/>
                        </a:rPr>
                        <a:t>Other person (parents, spouse) gets insurance statement with details of your patient visits and medical tests.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Garamond" panose="02020404030301010803" pitchFamily="18" charset="0"/>
                          <a:ea typeface="Garamond" panose="02020404030301010803" pitchFamily="18" charset="0"/>
                          <a:cs typeface="Times New Roman" panose="02020603050405020304" pitchFamily="18" charset="0"/>
                        </a:rPr>
                        <a:t>You, the patient, can ask for insurance statements to be sent to you ONLY.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59766">
                <a:tc>
                  <a:txBody>
                    <a:bodyPr/>
                    <a:lstStyle/>
                    <a:p>
                      <a:pPr marL="0" marR="0" algn="ctr">
                        <a:lnSpc>
                          <a:spcPct val="115000"/>
                        </a:lnSpc>
                        <a:spcBef>
                          <a:spcPts val="0"/>
                        </a:spcBef>
                        <a:spcAft>
                          <a:spcPts val="0"/>
                        </a:spcAft>
                      </a:pPr>
                      <a:r>
                        <a:rPr lang="en-US" sz="1400" dirty="0">
                          <a:effectLst/>
                          <a:latin typeface="Garamond" panose="02020404030301010803" pitchFamily="18" charset="0"/>
                          <a:ea typeface="Garamond" panose="02020404030301010803" pitchFamily="18" charset="0"/>
                          <a:cs typeface="Times New Roman" panose="02020603050405020304" pitchFamily="18" charset="0"/>
                        </a:rPr>
                        <a:t>Sensitive services detailed (mental health, substance use health, sexual health, and others) so anyone who sees the statement knows exactly why you saw a doctor or had medical tests.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Garamond" panose="02020404030301010803" pitchFamily="18" charset="0"/>
                          <a:ea typeface="Garamond" panose="02020404030301010803" pitchFamily="18" charset="0"/>
                          <a:cs typeface="Times New Roman" panose="02020603050405020304" pitchFamily="18" charset="0"/>
                        </a:rPr>
                        <a:t>Only general language will be used, such as “office visit” or “medical care.”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9883">
                <a:tc>
                  <a:txBody>
                    <a:bodyPr/>
                    <a:lstStyle/>
                    <a:p>
                      <a:pPr marL="0" marR="0" algn="ctr">
                        <a:lnSpc>
                          <a:spcPct val="115000"/>
                        </a:lnSpc>
                        <a:spcBef>
                          <a:spcPts val="0"/>
                        </a:spcBef>
                        <a:spcAft>
                          <a:spcPts val="0"/>
                        </a:spcAft>
                      </a:pPr>
                      <a:r>
                        <a:rPr lang="en-US" sz="1400" dirty="0">
                          <a:effectLst/>
                          <a:latin typeface="Garamond" panose="02020404030301010803" pitchFamily="18" charset="0"/>
                          <a:ea typeface="Garamond" panose="02020404030301010803" pitchFamily="18" charset="0"/>
                          <a:cs typeface="Times New Roman" panose="02020603050405020304" pitchFamily="18" charset="0"/>
                        </a:rPr>
                        <a:t>Statements sent even when no money is owed.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Garamond" panose="02020404030301010803" pitchFamily="18" charset="0"/>
                          <a:ea typeface="Garamond" panose="02020404030301010803" pitchFamily="18" charset="0"/>
                          <a:cs typeface="Times New Roman" panose="02020603050405020304" pitchFamily="18" charset="0"/>
                        </a:rPr>
                        <a:t>Patients can request that statements not be sent when no money is owed.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9883">
                <a:tc>
                  <a:txBody>
                    <a:bodyPr/>
                    <a:lstStyle/>
                    <a:p>
                      <a:pPr marL="0" marR="0" algn="ctr">
                        <a:lnSpc>
                          <a:spcPct val="115000"/>
                        </a:lnSpc>
                        <a:spcBef>
                          <a:spcPts val="0"/>
                        </a:spcBef>
                        <a:spcAft>
                          <a:spcPts val="0"/>
                        </a:spcAft>
                      </a:pPr>
                      <a:r>
                        <a:rPr lang="en-US" sz="1400">
                          <a:effectLst/>
                          <a:latin typeface="Garamond" panose="02020404030301010803" pitchFamily="18" charset="0"/>
                          <a:ea typeface="Garamond" panose="02020404030301010803" pitchFamily="18" charset="0"/>
                          <a:cs typeface="Times New Roman" panose="02020603050405020304" pitchFamily="18" charset="0"/>
                        </a:rPr>
                        <a:t>Name of the healthcare provider is visible on the 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Garamond" panose="02020404030301010803" pitchFamily="18" charset="0"/>
                          <a:ea typeface="Garamond" panose="02020404030301010803" pitchFamily="18" charset="0"/>
                          <a:cs typeface="Times New Roman" panose="02020603050405020304" pitchFamily="18" charset="0"/>
                        </a:rPr>
                        <a:t>Name of the healthcare provider is visible on the 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4"/>
          <p:cNvSpPr txBox="1"/>
          <p:nvPr/>
        </p:nvSpPr>
        <p:spPr>
          <a:xfrm>
            <a:off x="1158240" y="5671234"/>
            <a:ext cx="7055778" cy="646331"/>
          </a:xfrm>
          <a:prstGeom prst="rect">
            <a:avLst/>
          </a:prstGeom>
          <a:noFill/>
        </p:spPr>
        <p:txBody>
          <a:bodyPr wrap="none" rtlCol="0">
            <a:spAutoFit/>
          </a:bodyPr>
          <a:lstStyle/>
          <a:p>
            <a:pPr algn="ctr"/>
            <a:r>
              <a:rPr lang="en-US" i="1" dirty="0"/>
              <a:t>Consent laws do not change but access to confidential services is protected</a:t>
            </a:r>
          </a:p>
          <a:p>
            <a:pPr algn="ctr"/>
            <a:endParaRPr lang="en-US" dirty="0"/>
          </a:p>
        </p:txBody>
      </p:sp>
    </p:spTree>
    <p:extLst>
      <p:ext uri="{BB962C8B-B14F-4D97-AF65-F5344CB8AC3E}">
        <p14:creationId xmlns:p14="http://schemas.microsoft.com/office/powerpoint/2010/main" val="1399629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860113368"/>
              </p:ext>
            </p:extLst>
          </p:nvPr>
        </p:nvGraphicFramePr>
        <p:xfrm>
          <a:off x="1645920" y="-162560"/>
          <a:ext cx="6736079" cy="7406640"/>
        </p:xfrm>
        <a:graphic>
          <a:graphicData uri="http://schemas.openxmlformats.org/presentationml/2006/ole">
            <mc:AlternateContent xmlns:mc="http://schemas.openxmlformats.org/markup-compatibility/2006">
              <mc:Choice xmlns:v="urn:schemas-microsoft-com:vml" Requires="v">
                <p:oleObj spid="_x0000_s2060" name="Acrobat Document" r:id="rId3" imgW="5829233" imgH="7543775" progId="AcroExch.Document.DC">
                  <p:embed/>
                </p:oleObj>
              </mc:Choice>
              <mc:Fallback>
                <p:oleObj name="Acrobat Document" r:id="rId3" imgW="5829233" imgH="7543775" progId="AcroExch.Document.DC">
                  <p:embed/>
                  <p:pic>
                    <p:nvPicPr>
                      <p:cNvPr id="0" name=""/>
                      <p:cNvPicPr/>
                      <p:nvPr/>
                    </p:nvPicPr>
                    <p:blipFill>
                      <a:blip r:embed="rId4"/>
                      <a:stretch>
                        <a:fillRect/>
                      </a:stretch>
                    </p:blipFill>
                    <p:spPr>
                      <a:xfrm>
                        <a:off x="1645920" y="-162560"/>
                        <a:ext cx="6736079" cy="7406640"/>
                      </a:xfrm>
                      <a:prstGeom prst="rect">
                        <a:avLst/>
                      </a:prstGeom>
                    </p:spPr>
                  </p:pic>
                </p:oleObj>
              </mc:Fallback>
            </mc:AlternateContent>
          </a:graphicData>
        </a:graphic>
      </p:graphicFrame>
    </p:spTree>
    <p:extLst>
      <p:ext uri="{BB962C8B-B14F-4D97-AF65-F5344CB8AC3E}">
        <p14:creationId xmlns:p14="http://schemas.microsoft.com/office/powerpoint/2010/main" val="1835177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8490"/>
            <a:ext cx="8229600" cy="1600200"/>
          </a:xfrm>
        </p:spPr>
        <p:txBody>
          <a:bodyPr/>
          <a:lstStyle/>
          <a:p>
            <a:r>
              <a:rPr lang="en-US" dirty="0"/>
              <a:t>Opposition and Counterarguments</a:t>
            </a:r>
          </a:p>
        </p:txBody>
      </p:sp>
      <p:sp>
        <p:nvSpPr>
          <p:cNvPr id="3" name="Content Placeholder 2"/>
          <p:cNvSpPr>
            <a:spLocks noGrp="1"/>
          </p:cNvSpPr>
          <p:nvPr>
            <p:ph idx="1"/>
          </p:nvPr>
        </p:nvSpPr>
        <p:spPr>
          <a:xfrm>
            <a:off x="457200" y="1856096"/>
            <a:ext cx="8229600" cy="4270067"/>
          </a:xfrm>
        </p:spPr>
        <p:txBody>
          <a:bodyPr/>
          <a:lstStyle/>
          <a:p>
            <a:endParaRPr lang="en-US" sz="2800" dirty="0"/>
          </a:p>
          <a:p>
            <a:r>
              <a:rPr lang="en-US" sz="2800" dirty="0"/>
              <a:t>Existing confidentiality protections are sufficient</a:t>
            </a:r>
          </a:p>
          <a:p>
            <a:pPr lvl="0"/>
            <a:r>
              <a:rPr lang="en-US" sz="2800" dirty="0">
                <a:solidFill>
                  <a:prstClr val="black">
                    <a:lumMod val="50000"/>
                    <a:lumOff val="50000"/>
                  </a:prstClr>
                </a:solidFill>
              </a:rPr>
              <a:t>Application to minors</a:t>
            </a:r>
            <a:endParaRPr lang="en-US" sz="2800" dirty="0"/>
          </a:p>
          <a:p>
            <a:r>
              <a:rPr lang="en-US" sz="2800" dirty="0"/>
              <a:t>Administrative burden on health insurance plans</a:t>
            </a:r>
          </a:p>
          <a:p>
            <a:r>
              <a:rPr lang="en-US" sz="2800" dirty="0"/>
              <a:t>Inconsistent with efforts to increase health care transparency </a:t>
            </a:r>
          </a:p>
          <a:p>
            <a:endParaRPr lang="en-US" sz="2800" dirty="0"/>
          </a:p>
          <a:p>
            <a:endParaRPr lang="en-US" dirty="0"/>
          </a:p>
        </p:txBody>
      </p:sp>
    </p:spTree>
    <p:extLst>
      <p:ext uri="{BB962C8B-B14F-4D97-AF65-F5344CB8AC3E}">
        <p14:creationId xmlns:p14="http://schemas.microsoft.com/office/powerpoint/2010/main" val="228365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22E2-9EA0-43C3-9F2B-39E4D0B898E3}"/>
              </a:ext>
            </a:extLst>
          </p:cNvPr>
          <p:cNvSpPr>
            <a:spLocks noGrp="1"/>
          </p:cNvSpPr>
          <p:nvPr>
            <p:ph type="title"/>
          </p:nvPr>
        </p:nvSpPr>
        <p:spPr>
          <a:xfrm>
            <a:off x="378069" y="37583"/>
            <a:ext cx="8229600" cy="1600200"/>
          </a:xfrm>
        </p:spPr>
        <p:txBody>
          <a:bodyPr/>
          <a:lstStyle/>
          <a:p>
            <a:r>
              <a:rPr lang="en-US" dirty="0"/>
              <a:t>Logistics </a:t>
            </a:r>
          </a:p>
        </p:txBody>
      </p:sp>
      <p:pic>
        <p:nvPicPr>
          <p:cNvPr id="4" name="Picture 4" descr="Image result for recording icon">
            <a:extLst>
              <a:ext uri="{FF2B5EF4-FFF2-40B4-BE49-F238E27FC236}">
                <a16:creationId xmlns:a16="http://schemas.microsoft.com/office/drawing/2014/main" id="{049F88BF-C032-4D5B-9658-0A887CCC5A7A}"/>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242753" y="2384155"/>
            <a:ext cx="2219498" cy="2219498"/>
          </a:xfrm>
          <a:prstGeom prst="rect">
            <a:avLst/>
          </a:prstGeom>
          <a:noFill/>
          <a:ln w="47625">
            <a:solidFill>
              <a:schemeClr val="tx1"/>
            </a:solidFill>
          </a:ln>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2FA3C06A-F6FD-4AF3-8CC2-640080FB53D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04795" y="2172217"/>
            <a:ext cx="258809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tips</a:t>
            </a:r>
          </a:p>
        </p:txBody>
      </p:sp>
      <p:sp>
        <p:nvSpPr>
          <p:cNvPr id="3" name="Content Placeholder 2"/>
          <p:cNvSpPr>
            <a:spLocks noGrp="1"/>
          </p:cNvSpPr>
          <p:nvPr>
            <p:ph idx="1"/>
          </p:nvPr>
        </p:nvSpPr>
        <p:spPr>
          <a:xfrm>
            <a:off x="457200" y="2008909"/>
            <a:ext cx="8229600" cy="4117254"/>
          </a:xfrm>
        </p:spPr>
        <p:txBody>
          <a:bodyPr>
            <a:normAutofit lnSpcReduction="10000"/>
          </a:bodyPr>
          <a:lstStyle/>
          <a:p>
            <a:r>
              <a:rPr lang="en-US" sz="3200" dirty="0"/>
              <a:t>Research current confidentiality landscape</a:t>
            </a:r>
          </a:p>
          <a:p>
            <a:r>
              <a:rPr lang="en-US" sz="3200" dirty="0"/>
              <a:t>Build a broad-based coalition</a:t>
            </a:r>
          </a:p>
          <a:p>
            <a:r>
              <a:rPr lang="en-US" sz="3200" dirty="0"/>
              <a:t>Collaborate with health insurance plans if possible</a:t>
            </a:r>
          </a:p>
          <a:p>
            <a:r>
              <a:rPr lang="en-US" sz="3200" dirty="0"/>
              <a:t>Leverage political support</a:t>
            </a:r>
          </a:p>
          <a:p>
            <a:r>
              <a:rPr lang="en-US" sz="3200" dirty="0"/>
              <a:t>Document the impact through provider and patient stories</a:t>
            </a:r>
          </a:p>
        </p:txBody>
      </p:sp>
    </p:spTree>
    <p:extLst>
      <p:ext uri="{BB962C8B-B14F-4D97-AF65-F5344CB8AC3E}">
        <p14:creationId xmlns:p14="http://schemas.microsoft.com/office/powerpoint/2010/main" val="1451232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914"/>
            <a:ext cx="8229600" cy="1600200"/>
          </a:xfrm>
        </p:spPr>
        <p:txBody>
          <a:bodyPr/>
          <a:lstStyle/>
          <a:p>
            <a:r>
              <a:rPr lang="en-US" dirty="0"/>
              <a:t>Limitations and Challenges</a:t>
            </a:r>
          </a:p>
        </p:txBody>
      </p:sp>
      <p:sp>
        <p:nvSpPr>
          <p:cNvPr id="3" name="Content Placeholder 2"/>
          <p:cNvSpPr>
            <a:spLocks noGrp="1"/>
          </p:cNvSpPr>
          <p:nvPr>
            <p:ph idx="1"/>
          </p:nvPr>
        </p:nvSpPr>
        <p:spPr>
          <a:xfrm>
            <a:off x="457200" y="2075936"/>
            <a:ext cx="8229600" cy="4525963"/>
          </a:xfrm>
        </p:spPr>
        <p:txBody>
          <a:bodyPr/>
          <a:lstStyle/>
          <a:p>
            <a:r>
              <a:rPr lang="en-US" sz="3200" dirty="0"/>
              <a:t>State specific coverage</a:t>
            </a:r>
          </a:p>
          <a:p>
            <a:pPr lvl="1"/>
            <a:r>
              <a:rPr lang="en-US" sz="2800" dirty="0"/>
              <a:t>Does not provide protections for out-of-state plans when provided in MA</a:t>
            </a:r>
          </a:p>
          <a:p>
            <a:pPr lvl="1"/>
            <a:r>
              <a:rPr lang="en-US" sz="2800" dirty="0"/>
              <a:t>Limited to fully-insured health plans</a:t>
            </a:r>
          </a:p>
          <a:p>
            <a:pPr lvl="1"/>
            <a:endParaRPr lang="en-US" dirty="0"/>
          </a:p>
          <a:p>
            <a:r>
              <a:rPr lang="en-US" sz="3200" dirty="0"/>
              <a:t>Education efforts and outreach</a:t>
            </a:r>
          </a:p>
          <a:p>
            <a:pPr marL="0" indent="0">
              <a:buNone/>
            </a:pPr>
            <a:endParaRPr lang="en-US" dirty="0"/>
          </a:p>
          <a:p>
            <a:r>
              <a:rPr lang="en-US" sz="3200" dirty="0"/>
              <a:t>Implementation and compliance </a:t>
            </a:r>
          </a:p>
        </p:txBody>
      </p:sp>
    </p:spTree>
    <p:extLst>
      <p:ext uri="{BB962C8B-B14F-4D97-AF65-F5344CB8AC3E}">
        <p14:creationId xmlns:p14="http://schemas.microsoft.com/office/powerpoint/2010/main" val="2583951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lnSpcReduction="10000"/>
          </a:bodyPr>
          <a:lstStyle/>
          <a:p>
            <a:pPr marL="0" indent="0" algn="ctr">
              <a:buNone/>
            </a:pPr>
            <a:r>
              <a:rPr lang="en-US" dirty="0"/>
              <a:t>For more information contact:</a:t>
            </a:r>
            <a:endParaRPr lang="en-US" sz="2000" dirty="0"/>
          </a:p>
          <a:p>
            <a:pPr marL="0" indent="0" algn="ctr">
              <a:buNone/>
            </a:pPr>
            <a:r>
              <a:rPr lang="en-US" sz="2000" dirty="0"/>
              <a:t>Alyssa Vangeli </a:t>
            </a:r>
          </a:p>
          <a:p>
            <a:pPr marL="0" indent="0" algn="ctr">
              <a:buNone/>
            </a:pPr>
            <a:r>
              <a:rPr lang="en-US" sz="2000" dirty="0">
                <a:hlinkClick r:id="rId3"/>
              </a:rPr>
              <a:t>avangeli@hcfama.org</a:t>
            </a:r>
            <a:r>
              <a:rPr lang="en-US" sz="2000" dirty="0"/>
              <a:t>  </a:t>
            </a:r>
          </a:p>
          <a:p>
            <a:pPr marL="0" indent="0" algn="ctr">
              <a:buNone/>
            </a:pPr>
            <a:r>
              <a:rPr lang="en-US" sz="2000" dirty="0"/>
              <a:t>617-275-2922</a:t>
            </a:r>
          </a:p>
          <a:p>
            <a:pPr marL="0" indent="0" algn="ctr">
              <a:buNone/>
            </a:pPr>
            <a:endParaRPr lang="en-US" sz="2000" dirty="0"/>
          </a:p>
          <a:p>
            <a:pPr marL="0" indent="0" algn="ctr">
              <a:buNone/>
            </a:pPr>
            <a:r>
              <a:rPr lang="en-US" sz="2000" dirty="0"/>
              <a:t>Kimberly Daly</a:t>
            </a:r>
          </a:p>
          <a:p>
            <a:pPr marL="0" indent="0" algn="ctr">
              <a:buNone/>
            </a:pPr>
            <a:r>
              <a:rPr lang="en-US" sz="2000" dirty="0">
                <a:hlinkClick r:id="rId4"/>
              </a:rPr>
              <a:t>kdaly2@salemstate.edu</a:t>
            </a:r>
            <a:endParaRPr lang="en-US" sz="2000" dirty="0"/>
          </a:p>
          <a:p>
            <a:pPr marL="0" indent="0" algn="ctr">
              <a:buNone/>
            </a:pPr>
            <a:r>
              <a:rPr lang="en-US" sz="2000" dirty="0"/>
              <a:t>978.542.6413</a:t>
            </a:r>
          </a:p>
          <a:p>
            <a:pPr marL="0" indent="0" algn="ctr">
              <a:buNone/>
            </a:pPr>
            <a:endParaRPr lang="en-US" dirty="0"/>
          </a:p>
          <a:p>
            <a:pPr marL="0" indent="0" algn="ctr">
              <a:buNone/>
            </a:pPr>
            <a:r>
              <a:rPr lang="en-US" sz="2000" dirty="0"/>
              <a:t>Taryn Couture</a:t>
            </a:r>
          </a:p>
          <a:p>
            <a:pPr marL="0" indent="0" algn="ctr">
              <a:buNone/>
            </a:pPr>
            <a:r>
              <a:rPr lang="en-US" sz="2000" dirty="0">
                <a:hlinkClick r:id="rId5"/>
              </a:rPr>
              <a:t>tcouture@ncsddc.org</a:t>
            </a:r>
            <a:endParaRPr lang="en-US" sz="2000" dirty="0"/>
          </a:p>
          <a:p>
            <a:pPr marL="0" indent="0" algn="ctr">
              <a:buNone/>
            </a:pPr>
            <a:r>
              <a:rPr lang="en-US" sz="2000" dirty="0"/>
              <a:t>202.715.7217</a:t>
            </a:r>
          </a:p>
        </p:txBody>
      </p:sp>
    </p:spTree>
    <p:extLst>
      <p:ext uri="{BB962C8B-B14F-4D97-AF65-F5344CB8AC3E}">
        <p14:creationId xmlns:p14="http://schemas.microsoft.com/office/powerpoint/2010/main" val="1083620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16C43-E7A4-47EB-BF9A-B0C84B2F82EC}"/>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C8AED927-C1D2-4DAF-860C-0A426BB7E00B}"/>
              </a:ext>
            </a:extLst>
          </p:cNvPr>
          <p:cNvSpPr>
            <a:spLocks noGrp="1"/>
          </p:cNvSpPr>
          <p:nvPr>
            <p:ph idx="1"/>
          </p:nvPr>
        </p:nvSpPr>
        <p:spPr/>
        <p:txBody>
          <a:bodyPr/>
          <a:lstStyle/>
          <a:p>
            <a:pPr marL="0" indent="0">
              <a:buNone/>
            </a:pPr>
            <a:endParaRPr lang="en-US" dirty="0"/>
          </a:p>
          <a:p>
            <a:pPr marL="0" indent="0">
              <a:buNone/>
            </a:pPr>
            <a:r>
              <a:rPr lang="en-US" dirty="0"/>
              <a:t>Participants will be able to:</a:t>
            </a:r>
          </a:p>
          <a:p>
            <a:pPr marL="0" indent="0">
              <a:buNone/>
            </a:pPr>
            <a:endParaRPr lang="en-US" dirty="0"/>
          </a:p>
          <a:p>
            <a:pPr lvl="0"/>
            <a:r>
              <a:rPr lang="en-US" dirty="0"/>
              <a:t>Describe the process Massachusetts took to implementing the PATCH bill</a:t>
            </a:r>
          </a:p>
          <a:p>
            <a:pPr lvl="0"/>
            <a:r>
              <a:rPr lang="en-US" dirty="0"/>
              <a:t>Identify steps for implementing an EOB bill in their own state</a:t>
            </a:r>
          </a:p>
          <a:p>
            <a:endParaRPr lang="en-US" dirty="0"/>
          </a:p>
        </p:txBody>
      </p:sp>
    </p:spTree>
    <p:extLst>
      <p:ext uri="{BB962C8B-B14F-4D97-AF65-F5344CB8AC3E}">
        <p14:creationId xmlns:p14="http://schemas.microsoft.com/office/powerpoint/2010/main" val="4150749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75FC-F058-40B3-9E4C-39188633747C}"/>
              </a:ext>
            </a:extLst>
          </p:cNvPr>
          <p:cNvSpPr>
            <a:spLocks noGrp="1"/>
          </p:cNvSpPr>
          <p:nvPr>
            <p:ph type="title"/>
          </p:nvPr>
        </p:nvSpPr>
        <p:spPr/>
        <p:txBody>
          <a:bodyPr/>
          <a:lstStyle/>
          <a:p>
            <a:r>
              <a:rPr lang="en-US" dirty="0"/>
              <a:t>Introductions</a:t>
            </a:r>
          </a:p>
        </p:txBody>
      </p:sp>
      <p:pic>
        <p:nvPicPr>
          <p:cNvPr id="5" name="Content Placeholder 4">
            <a:extLst>
              <a:ext uri="{FF2B5EF4-FFF2-40B4-BE49-F238E27FC236}">
                <a16:creationId xmlns:a16="http://schemas.microsoft.com/office/drawing/2014/main" id="{58E3B2FD-CDD9-4C6B-B2B1-CE0D60070931}"/>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503406" y="1830130"/>
            <a:ext cx="2227969" cy="2877794"/>
          </a:xfrm>
        </p:spPr>
      </p:pic>
      <p:sp>
        <p:nvSpPr>
          <p:cNvPr id="6" name="TextBox 5">
            <a:extLst>
              <a:ext uri="{FF2B5EF4-FFF2-40B4-BE49-F238E27FC236}">
                <a16:creationId xmlns:a16="http://schemas.microsoft.com/office/drawing/2014/main" id="{9A7EB370-EBEC-4AFD-872B-C6B08A0150F9}"/>
              </a:ext>
            </a:extLst>
          </p:cNvPr>
          <p:cNvSpPr txBox="1"/>
          <p:nvPr/>
        </p:nvSpPr>
        <p:spPr>
          <a:xfrm>
            <a:off x="983863" y="4941702"/>
            <a:ext cx="3018724" cy="1015663"/>
          </a:xfrm>
          <a:prstGeom prst="rect">
            <a:avLst/>
          </a:prstGeom>
          <a:noFill/>
        </p:spPr>
        <p:txBody>
          <a:bodyPr wrap="square" rtlCol="0">
            <a:spAutoFit/>
          </a:bodyPr>
          <a:lstStyle/>
          <a:p>
            <a:pPr algn="ctr"/>
            <a:r>
              <a:rPr lang="en-US" sz="2000" dirty="0"/>
              <a:t>Dr. Kimberly Daly, DNP, APRN, FNP-C</a:t>
            </a:r>
          </a:p>
          <a:p>
            <a:pPr algn="ctr"/>
            <a:r>
              <a:rPr lang="en-US" sz="2000" i="1" dirty="0"/>
              <a:t>Salem State University</a:t>
            </a:r>
          </a:p>
        </p:txBody>
      </p:sp>
      <p:sp>
        <p:nvSpPr>
          <p:cNvPr id="7" name="TextBox 6">
            <a:extLst>
              <a:ext uri="{FF2B5EF4-FFF2-40B4-BE49-F238E27FC236}">
                <a16:creationId xmlns:a16="http://schemas.microsoft.com/office/drawing/2014/main" id="{36D90FA9-E652-453A-AE4D-40B9E0ADD021}"/>
              </a:ext>
            </a:extLst>
          </p:cNvPr>
          <p:cNvSpPr txBox="1"/>
          <p:nvPr/>
        </p:nvSpPr>
        <p:spPr>
          <a:xfrm>
            <a:off x="4937253" y="5095590"/>
            <a:ext cx="3222884" cy="707886"/>
          </a:xfrm>
          <a:prstGeom prst="rect">
            <a:avLst/>
          </a:prstGeom>
          <a:noFill/>
        </p:spPr>
        <p:txBody>
          <a:bodyPr wrap="square" rtlCol="0">
            <a:spAutoFit/>
          </a:bodyPr>
          <a:lstStyle/>
          <a:p>
            <a:pPr algn="ctr"/>
            <a:r>
              <a:rPr lang="en-US" sz="2000" dirty="0"/>
              <a:t>Alyssa Vangeli, JD, MPH</a:t>
            </a:r>
          </a:p>
          <a:p>
            <a:pPr algn="ctr"/>
            <a:r>
              <a:rPr lang="en-US" sz="2000" i="1" dirty="0"/>
              <a:t>Health Care For All</a:t>
            </a:r>
          </a:p>
        </p:txBody>
      </p:sp>
      <p:pic>
        <p:nvPicPr>
          <p:cNvPr id="3" name="Picture 2">
            <a:extLst>
              <a:ext uri="{FF2B5EF4-FFF2-40B4-BE49-F238E27FC236}">
                <a16:creationId xmlns:a16="http://schemas.microsoft.com/office/drawing/2014/main" id="{857AE738-5645-402E-ADE5-89B5A15BEB71}"/>
              </a:ext>
            </a:extLst>
          </p:cNvPr>
          <p:cNvPicPr>
            <a:picLocks noChangeAspect="1"/>
          </p:cNvPicPr>
          <p:nvPr/>
        </p:nvPicPr>
        <p:blipFill>
          <a:blip r:embed="rId4"/>
          <a:stretch>
            <a:fillRect/>
          </a:stretch>
        </p:blipFill>
        <p:spPr>
          <a:xfrm>
            <a:off x="5137614" y="1783829"/>
            <a:ext cx="2822163" cy="2924095"/>
          </a:xfrm>
          <a:prstGeom prst="rect">
            <a:avLst/>
          </a:prstGeom>
        </p:spPr>
      </p:pic>
    </p:spTree>
    <p:extLst>
      <p:ext uri="{BB962C8B-B14F-4D97-AF65-F5344CB8AC3E}">
        <p14:creationId xmlns:p14="http://schemas.microsoft.com/office/powerpoint/2010/main" val="186165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2000">
              <a:schemeClr val="bg2">
                <a:lumMod val="90000"/>
              </a:schemeClr>
            </a:gs>
            <a:gs pos="48000">
              <a:schemeClr val="bg2">
                <a:lumMod val="90000"/>
              </a:schemeClr>
            </a:gs>
            <a:gs pos="76000">
              <a:schemeClr val="bg1">
                <a:tint val="90000"/>
                <a:shade val="70000"/>
                <a:satMod val="2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6100"/>
            <a:ext cx="7772400" cy="2857500"/>
          </a:xfrm>
        </p:spPr>
        <p:txBody>
          <a:bodyPr/>
          <a:lstStyle/>
          <a:p>
            <a:br>
              <a:rPr lang="en-US" sz="4800" dirty="0"/>
            </a:br>
            <a:br>
              <a:rPr lang="en-US" sz="4800" dirty="0"/>
            </a:br>
            <a:br>
              <a:rPr lang="en-US" sz="4800" dirty="0"/>
            </a:br>
            <a:br>
              <a:rPr lang="en-US" sz="4800" dirty="0"/>
            </a:br>
            <a:br>
              <a:rPr lang="en-US" sz="4800" dirty="0"/>
            </a:br>
            <a:br>
              <a:rPr lang="en-US" sz="4800" dirty="0"/>
            </a:br>
            <a:br>
              <a:rPr lang="en-US" sz="4800" dirty="0"/>
            </a:br>
            <a:br>
              <a:rPr lang="en-US" sz="4800" dirty="0"/>
            </a:br>
            <a:br>
              <a:rPr lang="en-US" sz="4800" dirty="0"/>
            </a:br>
            <a:br>
              <a:rPr lang="en-US" sz="4800" dirty="0"/>
            </a:br>
            <a:br>
              <a:rPr lang="en-US" sz="4800" dirty="0"/>
            </a:br>
            <a:br>
              <a:rPr lang="en-US" sz="4800" dirty="0"/>
            </a:br>
            <a:r>
              <a:rPr lang="en-US" sz="4800" dirty="0"/>
              <a:t>Improving Confidentiality Protections for EOBs </a:t>
            </a:r>
            <a:br>
              <a:rPr lang="en-US" sz="4800" dirty="0"/>
            </a:br>
            <a:r>
              <a:rPr lang="en-US" sz="4800" dirty="0"/>
              <a:t>in Massachusetts</a:t>
            </a:r>
            <a:br>
              <a:rPr lang="en-US" sz="4800" dirty="0"/>
            </a:br>
            <a:r>
              <a:rPr lang="en-US" sz="4800" dirty="0"/>
              <a:t> </a:t>
            </a:r>
          </a:p>
        </p:txBody>
      </p:sp>
      <p:sp>
        <p:nvSpPr>
          <p:cNvPr id="3" name="Subtitle 2"/>
          <p:cNvSpPr>
            <a:spLocks noGrp="1"/>
          </p:cNvSpPr>
          <p:nvPr>
            <p:ph type="subTitle" idx="1"/>
          </p:nvPr>
        </p:nvSpPr>
        <p:spPr>
          <a:xfrm>
            <a:off x="1028700" y="3111500"/>
            <a:ext cx="6743700" cy="3060700"/>
          </a:xfrm>
        </p:spPr>
        <p:txBody>
          <a:bodyPr>
            <a:normAutofit/>
          </a:bodyPr>
          <a:lstStyle/>
          <a:p>
            <a:pPr algn="l"/>
            <a:r>
              <a:rPr lang="en-US" sz="1600" dirty="0">
                <a:solidFill>
                  <a:schemeClr val="tx1">
                    <a:lumMod val="50000"/>
                    <a:lumOff val="50000"/>
                  </a:schemeClr>
                </a:solidFill>
              </a:rPr>
              <a:t>Alyssa R. Vangeli, JD, MPH</a:t>
            </a:r>
            <a:br>
              <a:rPr lang="en-US" sz="1600" dirty="0">
                <a:solidFill>
                  <a:schemeClr val="tx1">
                    <a:lumMod val="50000"/>
                    <a:lumOff val="50000"/>
                  </a:schemeClr>
                </a:solidFill>
              </a:rPr>
            </a:br>
            <a:r>
              <a:rPr lang="en-US" sz="1600" dirty="0">
                <a:solidFill>
                  <a:schemeClr val="tx1">
                    <a:lumMod val="50000"/>
                    <a:lumOff val="50000"/>
                  </a:schemeClr>
                </a:solidFill>
              </a:rPr>
              <a:t>Associate Director, Policy &amp; Government Relations</a:t>
            </a:r>
          </a:p>
          <a:p>
            <a:pPr algn="l"/>
            <a:r>
              <a:rPr lang="en-US" sz="1600" dirty="0">
                <a:solidFill>
                  <a:schemeClr val="tx1">
                    <a:lumMod val="50000"/>
                    <a:lumOff val="50000"/>
                  </a:schemeClr>
                </a:solidFill>
              </a:rPr>
              <a:t>Health Care For All</a:t>
            </a:r>
          </a:p>
          <a:p>
            <a:pPr algn="l"/>
            <a:endParaRPr lang="en-US" sz="1600" dirty="0">
              <a:solidFill>
                <a:schemeClr val="tx1">
                  <a:lumMod val="50000"/>
                  <a:lumOff val="50000"/>
                </a:schemeClr>
              </a:solidFill>
            </a:endParaRPr>
          </a:p>
          <a:p>
            <a:pPr algn="l"/>
            <a:r>
              <a:rPr lang="en-US" sz="1600" dirty="0">
                <a:solidFill>
                  <a:schemeClr val="tx1">
                    <a:lumMod val="50000"/>
                    <a:lumOff val="50000"/>
                  </a:schemeClr>
                </a:solidFill>
              </a:rPr>
              <a:t>Dr. Kimberly Daly, DNP, APRN, FNP-C </a:t>
            </a:r>
          </a:p>
          <a:p>
            <a:pPr algn="l"/>
            <a:r>
              <a:rPr lang="en-US" sz="1600" dirty="0">
                <a:solidFill>
                  <a:schemeClr val="tx1">
                    <a:lumMod val="50000"/>
                    <a:lumOff val="50000"/>
                  </a:schemeClr>
                </a:solidFill>
              </a:rPr>
              <a:t>Associate Director, Office of Counseling and Health Services</a:t>
            </a:r>
          </a:p>
          <a:p>
            <a:pPr algn="l"/>
            <a:r>
              <a:rPr lang="en-US" sz="1600" dirty="0">
                <a:solidFill>
                  <a:schemeClr val="tx1">
                    <a:lumMod val="50000"/>
                    <a:lumOff val="50000"/>
                  </a:schemeClr>
                </a:solidFill>
              </a:rPr>
              <a:t>Salem State University</a:t>
            </a:r>
          </a:p>
          <a:p>
            <a:pPr algn="l"/>
            <a:endParaRPr lang="en-US" sz="1600" dirty="0">
              <a:solidFill>
                <a:schemeClr val="tx1">
                  <a:lumMod val="50000"/>
                  <a:lumOff val="50000"/>
                </a:schemeClr>
              </a:solidFill>
            </a:endParaRPr>
          </a:p>
          <a:p>
            <a:pPr algn="l"/>
            <a:r>
              <a:rPr lang="en-US" sz="1600" dirty="0">
                <a:solidFill>
                  <a:schemeClr val="tx1">
                    <a:lumMod val="50000"/>
                    <a:lumOff val="50000"/>
                  </a:schemeClr>
                </a:solidFill>
              </a:rPr>
              <a:t>National Coalition of STD Directors Webinar</a:t>
            </a:r>
          </a:p>
          <a:p>
            <a:pPr algn="l"/>
            <a:r>
              <a:rPr lang="en-US" sz="1600" dirty="0">
                <a:solidFill>
                  <a:schemeClr val="tx1">
                    <a:lumMod val="50000"/>
                    <a:lumOff val="50000"/>
                  </a:schemeClr>
                </a:solidFill>
              </a:rPr>
              <a:t>June 26, 2018</a:t>
            </a:r>
          </a:p>
          <a:p>
            <a:pPr algn="l"/>
            <a:endParaRPr lang="en-US" sz="1600" dirty="0">
              <a:solidFill>
                <a:schemeClr val="tx1"/>
              </a:solidFill>
            </a:endParaRPr>
          </a:p>
          <a:p>
            <a:endParaRPr lang="en-US" dirty="0"/>
          </a:p>
        </p:txBody>
      </p:sp>
    </p:spTree>
    <p:extLst>
      <p:ext uri="{BB962C8B-B14F-4D97-AF65-F5344CB8AC3E}">
        <p14:creationId xmlns:p14="http://schemas.microsoft.com/office/powerpoint/2010/main" val="1637055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endParaRPr lang="en-US" dirty="0"/>
          </a:p>
          <a:p>
            <a:pPr marL="0" indent="0">
              <a:buNone/>
            </a:pPr>
            <a:endParaRPr lang="en-US" dirty="0"/>
          </a:p>
          <a:p>
            <a:pPr marL="0" indent="0">
              <a:buNone/>
            </a:pPr>
            <a:r>
              <a:rPr lang="en-US" dirty="0"/>
              <a:t>Health Care For All (HCFA) is a nonprofit advocacy organization that promotes health justice in Massachusetts by working to reduce disparities and ensure coverage and access for all. HCFA leverages direct service, policy development, coalition building, community organizing, public education and outreach achieve our mission. </a:t>
            </a:r>
          </a:p>
        </p:txBody>
      </p:sp>
      <p:pic>
        <p:nvPicPr>
          <p:cNvPr id="1027" name="Picture 3" descr="G:\Communications\Logos and Letterhead\HCFA New Logo 2014\healthcareforall-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238" y="552581"/>
            <a:ext cx="3809524" cy="209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224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69"/>
            <a:ext cx="8229600" cy="1600200"/>
          </a:xfrm>
        </p:spPr>
        <p:txBody>
          <a:bodyPr/>
          <a:lstStyle/>
          <a:p>
            <a:r>
              <a:rPr lang="en-US" dirty="0"/>
              <a:t>Explanation of benefits  form (EOB)</a:t>
            </a:r>
          </a:p>
        </p:txBody>
      </p:sp>
      <p:sp>
        <p:nvSpPr>
          <p:cNvPr id="3" name="Content Placeholder 2"/>
          <p:cNvSpPr>
            <a:spLocks noGrp="1"/>
          </p:cNvSpPr>
          <p:nvPr>
            <p:ph idx="1"/>
          </p:nvPr>
        </p:nvSpPr>
        <p:spPr>
          <a:xfrm>
            <a:off x="457200" y="2021642"/>
            <a:ext cx="8229600" cy="4268294"/>
          </a:xfrm>
        </p:spPr>
        <p:txBody>
          <a:bodyPr>
            <a:normAutofit lnSpcReduction="10000"/>
          </a:bodyPr>
          <a:lstStyle/>
          <a:p>
            <a:r>
              <a:rPr lang="en-US" sz="3200" dirty="0"/>
              <a:t>Communication from health insurance company to the primary subscriber/policyholder on the plan</a:t>
            </a:r>
          </a:p>
          <a:p>
            <a:r>
              <a:rPr lang="en-US" sz="3200" dirty="0"/>
              <a:t>Routinely sent each time an enrollee on the plan accesses health care </a:t>
            </a:r>
          </a:p>
          <a:p>
            <a:r>
              <a:rPr lang="en-US" sz="3200" dirty="0"/>
              <a:t>Details the type and cost of medical services received </a:t>
            </a:r>
          </a:p>
          <a:p>
            <a:r>
              <a:rPr lang="en-US" sz="3200" dirty="0"/>
              <a:t>Written or electronic format</a:t>
            </a:r>
          </a:p>
          <a:p>
            <a:endParaRPr lang="en-US" sz="2800" dirty="0"/>
          </a:p>
        </p:txBody>
      </p:sp>
    </p:spTree>
    <p:extLst>
      <p:ext uri="{BB962C8B-B14F-4D97-AF65-F5344CB8AC3E}">
        <p14:creationId xmlns:p14="http://schemas.microsoft.com/office/powerpoint/2010/main" val="66981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4966"/>
            <a:ext cx="8229600" cy="945107"/>
          </a:xfrm>
        </p:spPr>
        <p:txBody>
          <a:bodyPr/>
          <a:lstStyle/>
          <a:p>
            <a:r>
              <a:rPr lang="en-US" sz="4800" dirty="0"/>
              <a:t>Federal laws governing EOBs</a:t>
            </a:r>
          </a:p>
        </p:txBody>
      </p:sp>
      <p:sp>
        <p:nvSpPr>
          <p:cNvPr id="3" name="Content Placeholder 2"/>
          <p:cNvSpPr>
            <a:spLocks noGrp="1"/>
          </p:cNvSpPr>
          <p:nvPr>
            <p:ph idx="1"/>
          </p:nvPr>
        </p:nvSpPr>
        <p:spPr>
          <a:xfrm>
            <a:off x="457200" y="1804916"/>
            <a:ext cx="8229600" cy="4525963"/>
          </a:xfrm>
        </p:spPr>
        <p:txBody>
          <a:bodyPr>
            <a:normAutofit fontScale="92500" lnSpcReduction="10000"/>
          </a:bodyPr>
          <a:lstStyle/>
          <a:p>
            <a:r>
              <a:rPr lang="en-US" sz="2800" b="1" dirty="0"/>
              <a:t>HIPAA “endangerment clause”</a:t>
            </a:r>
            <a:endParaRPr lang="en-US" sz="2800" dirty="0"/>
          </a:p>
          <a:p>
            <a:pPr lvl="1">
              <a:spcAft>
                <a:spcPts val="600"/>
              </a:spcAft>
            </a:pPr>
            <a:r>
              <a:rPr lang="en-US" sz="2800" dirty="0"/>
              <a:t>Permits an individual to request that the insurer communicate protected health information “by alternative means or at alternative locations” when disclosure would endanger the individual</a:t>
            </a:r>
          </a:p>
          <a:p>
            <a:r>
              <a:rPr lang="en-US" sz="2800" b="1" dirty="0"/>
              <a:t>ERISA/DOL regulations</a:t>
            </a:r>
            <a:endParaRPr lang="en-US" sz="2800" dirty="0"/>
          </a:p>
          <a:p>
            <a:pPr lvl="1"/>
            <a:r>
              <a:rPr lang="en-US" sz="2800" dirty="0"/>
              <a:t>Requires private health insurers to provide notice of any “adverse benefit determination,” which includes  any patient cost-sharing</a:t>
            </a:r>
          </a:p>
        </p:txBody>
      </p:sp>
    </p:spTree>
    <p:extLst>
      <p:ext uri="{BB962C8B-B14F-4D97-AF65-F5344CB8AC3E}">
        <p14:creationId xmlns:p14="http://schemas.microsoft.com/office/powerpoint/2010/main" val="109137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584"/>
            <a:ext cx="8229600" cy="1600200"/>
          </a:xfrm>
        </p:spPr>
        <p:txBody>
          <a:bodyPr/>
          <a:lstStyle/>
          <a:p>
            <a:r>
              <a:rPr lang="en-US" dirty="0"/>
              <a:t>Importance of confidentiality for EOBs</a:t>
            </a:r>
          </a:p>
        </p:txBody>
      </p:sp>
      <p:sp>
        <p:nvSpPr>
          <p:cNvPr id="3" name="Content Placeholder 2"/>
          <p:cNvSpPr>
            <a:spLocks noGrp="1"/>
          </p:cNvSpPr>
          <p:nvPr>
            <p:ph idx="1"/>
          </p:nvPr>
        </p:nvSpPr>
        <p:spPr>
          <a:xfrm>
            <a:off x="457200" y="2331815"/>
            <a:ext cx="8229600" cy="3794348"/>
          </a:xfrm>
        </p:spPr>
        <p:txBody>
          <a:bodyPr>
            <a:normAutofit/>
          </a:bodyPr>
          <a:lstStyle/>
          <a:p>
            <a:r>
              <a:rPr lang="en-US" sz="3200" dirty="0"/>
              <a:t>Sensitive health information may be disclosed in an EOB</a:t>
            </a:r>
          </a:p>
          <a:p>
            <a:r>
              <a:rPr lang="en-US" sz="3200" dirty="0"/>
              <a:t>Violates the basic right to privacy for anyone enrolled as a dependent on another’s policy </a:t>
            </a:r>
          </a:p>
        </p:txBody>
      </p:sp>
    </p:spTree>
    <p:extLst>
      <p:ext uri="{BB962C8B-B14F-4D97-AF65-F5344CB8AC3E}">
        <p14:creationId xmlns:p14="http://schemas.microsoft.com/office/powerpoint/2010/main" val="34618911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1327</TotalTime>
  <Words>2131</Words>
  <Application>Microsoft Office PowerPoint</Application>
  <PresentationFormat>On-screen Show (4:3)</PresentationFormat>
  <Paragraphs>203</Paragraphs>
  <Slides>22</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Arial</vt:lpstr>
      <vt:lpstr>Calibri</vt:lpstr>
      <vt:lpstr>Century Gothic</vt:lpstr>
      <vt:lpstr>Courier New</vt:lpstr>
      <vt:lpstr>Garamond</vt:lpstr>
      <vt:lpstr>Palatino Linotype</vt:lpstr>
      <vt:lpstr>Times New Roman</vt:lpstr>
      <vt:lpstr>Executive</vt:lpstr>
      <vt:lpstr>Acrobat Document</vt:lpstr>
      <vt:lpstr>It’s Confidential:  Lessons from Massachusetts' EOB Bill</vt:lpstr>
      <vt:lpstr>Logistics </vt:lpstr>
      <vt:lpstr>Objectives</vt:lpstr>
      <vt:lpstr>Introductions</vt:lpstr>
      <vt:lpstr>            Improving Confidentiality Protections for EOBs  in Massachusetts  </vt:lpstr>
      <vt:lpstr>PowerPoint Presentation</vt:lpstr>
      <vt:lpstr>Explanation of benefits  form (EOB)</vt:lpstr>
      <vt:lpstr>Federal laws governing EOBs</vt:lpstr>
      <vt:lpstr>Importance of confidentiality for EOBs</vt:lpstr>
      <vt:lpstr>Who is impacted?</vt:lpstr>
      <vt:lpstr>Repercussions</vt:lpstr>
      <vt:lpstr>Advocacy process in MA</vt:lpstr>
      <vt:lpstr>Coalition Building</vt:lpstr>
      <vt:lpstr>PATCH Alliance </vt:lpstr>
      <vt:lpstr>Government Employee Limitations</vt:lpstr>
      <vt:lpstr>An Act to Protect Access to Confidential Healthcare (Ch. 63)</vt:lpstr>
      <vt:lpstr>What changes with PATCH</vt:lpstr>
      <vt:lpstr>PowerPoint Presentation</vt:lpstr>
      <vt:lpstr>Opposition and Counterarguments</vt:lpstr>
      <vt:lpstr>Strategy tips</vt:lpstr>
      <vt:lpstr>Limitations and Challenges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Alyssa Vangeli</dc:creator>
  <cp:lastModifiedBy>Leandra Lacy</cp:lastModifiedBy>
  <cp:revision>59</cp:revision>
  <cp:lastPrinted>2016-06-13T17:44:45Z</cp:lastPrinted>
  <dcterms:created xsi:type="dcterms:W3CDTF">2016-06-13T00:42:58Z</dcterms:created>
  <dcterms:modified xsi:type="dcterms:W3CDTF">2018-06-25T17:22:55Z</dcterms:modified>
</cp:coreProperties>
</file>