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23"/>
  </p:notesMasterIdLst>
  <p:sldIdLst>
    <p:sldId id="283" r:id="rId4"/>
    <p:sldId id="288" r:id="rId5"/>
    <p:sldId id="260" r:id="rId6"/>
    <p:sldId id="302" r:id="rId7"/>
    <p:sldId id="303" r:id="rId8"/>
    <p:sldId id="305" r:id="rId9"/>
    <p:sldId id="297" r:id="rId10"/>
    <p:sldId id="276" r:id="rId11"/>
    <p:sldId id="300" r:id="rId12"/>
    <p:sldId id="301" r:id="rId13"/>
    <p:sldId id="279" r:id="rId14"/>
    <p:sldId id="277" r:id="rId15"/>
    <p:sldId id="295" r:id="rId16"/>
    <p:sldId id="293" r:id="rId17"/>
    <p:sldId id="291" r:id="rId18"/>
    <p:sldId id="298" r:id="rId19"/>
    <p:sldId id="299" r:id="rId20"/>
    <p:sldId id="306" r:id="rId21"/>
    <p:sldId id="307" r:id="rId22"/>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92751D-49D4-4FD3-90B0-8AAA2D1EBB9C}">
          <p14:sldIdLst>
            <p14:sldId id="283"/>
            <p14:sldId id="288"/>
            <p14:sldId id="260"/>
            <p14:sldId id="302"/>
            <p14:sldId id="303"/>
            <p14:sldId id="305"/>
            <p14:sldId id="297"/>
            <p14:sldId id="276"/>
            <p14:sldId id="300"/>
            <p14:sldId id="301"/>
            <p14:sldId id="279"/>
            <p14:sldId id="277"/>
            <p14:sldId id="295"/>
            <p14:sldId id="293"/>
            <p14:sldId id="291"/>
            <p14:sldId id="298"/>
            <p14:sldId id="299"/>
            <p14:sldId id="306"/>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60199" autoAdjust="0"/>
  </p:normalViewPr>
  <p:slideViewPr>
    <p:cSldViewPr snapToGrid="0">
      <p:cViewPr varScale="1">
        <p:scale>
          <a:sx n="52" d="100"/>
          <a:sy n="52" d="100"/>
        </p:scale>
        <p:origin x="159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2830" tIns="46415" rIns="92830" bIns="46415" rtlCol="0"/>
          <a:lstStyle>
            <a:lvl1pPr algn="r">
              <a:defRPr sz="1200"/>
            </a:lvl1pPr>
          </a:lstStyle>
          <a:p>
            <a:fld id="{5E0B2BB5-9B17-4EA2-9738-DDF4C2FBF851}" type="datetimeFigureOut">
              <a:rPr lang="en-US" smtClean="0"/>
              <a:t>8/20/2018</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44862"/>
            <a:ext cx="548640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70"/>
            <a:ext cx="2971800" cy="463407"/>
          </a:xfrm>
          <a:prstGeom prst="rect">
            <a:avLst/>
          </a:prstGeom>
        </p:spPr>
        <p:txBody>
          <a:bodyPr vert="horz" lIns="92830" tIns="46415" rIns="92830" bIns="46415" rtlCol="0" anchor="b"/>
          <a:lstStyle>
            <a:lvl1pPr algn="r">
              <a:defRPr sz="1200"/>
            </a:lvl1pPr>
          </a:lstStyle>
          <a:p>
            <a:fld id="{B0F08807-956D-4335-9CC7-7A5B51781308}" type="slidenum">
              <a:rPr lang="en-US" smtClean="0"/>
              <a:t>‹#›</a:t>
            </a:fld>
            <a:endParaRPr lang="en-US"/>
          </a:p>
        </p:txBody>
      </p:sp>
    </p:spTree>
    <p:extLst>
      <p:ext uri="{BB962C8B-B14F-4D97-AF65-F5344CB8AC3E}">
        <p14:creationId xmlns:p14="http://schemas.microsoft.com/office/powerpoint/2010/main" val="314245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and thank you for</a:t>
            </a:r>
            <a:r>
              <a:rPr lang="en-US" baseline="0" dirty="0"/>
              <a:t> joining us for the second installment of Et AL: The NCSD Journal Club. My name is Leandra Lacy and I am the Capacity Building Manager for the National Coalition of STD Directors. My hope is that this journal club will not only help to keep you abreast of current STD literature but also that you can use the findings from articles presented and apply them to your own STD programs.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8807-956D-4335-9CC7-7A5B517813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7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3000"/>
              </a:spcAft>
            </a:pPr>
            <a:r>
              <a:rPr lang="en-US" sz="1200" b="1" dirty="0">
                <a:solidFill>
                  <a:schemeClr val="tx1"/>
                </a:solidFill>
                <a:effectLst>
                  <a:outerShdw blurRad="38100" dist="38100" dir="2700000" algn="tl">
                    <a:srgbClr val="000000">
                      <a:alpha val="43137"/>
                    </a:srgbClr>
                  </a:outerShdw>
                </a:effectLst>
              </a:rPr>
              <a:t>WE CAN’T MEET OUR OBJECTIVES!</a:t>
            </a:r>
          </a:p>
          <a:p>
            <a:pPr algn="ctr">
              <a:spcAft>
                <a:spcPts val="3000"/>
              </a:spcAft>
            </a:pPr>
            <a:r>
              <a:rPr lang="en-US" sz="1200" b="1" dirty="0">
                <a:solidFill>
                  <a:schemeClr val="tx1"/>
                </a:solidFill>
                <a:effectLst>
                  <a:outerShdw blurRad="38100" dist="38100" dir="2700000" algn="tl">
                    <a:srgbClr val="000000">
                      <a:alpha val="43137"/>
                    </a:srgbClr>
                  </a:outerShdw>
                </a:effectLst>
              </a:rPr>
              <a:t>OUR PARTNER INDICIES ARE DROPPING!</a:t>
            </a:r>
          </a:p>
          <a:p>
            <a:pPr algn="ctr">
              <a:spcAft>
                <a:spcPts val="3000"/>
              </a:spcAft>
            </a:pPr>
            <a:r>
              <a:rPr lang="en-US" sz="1200" b="1" dirty="0">
                <a:solidFill>
                  <a:schemeClr val="tx1"/>
                </a:solidFill>
                <a:effectLst>
                  <a:outerShdw blurRad="38100" dist="38100" dir="2700000" algn="tl">
                    <a:srgbClr val="000000">
                      <a:alpha val="43137"/>
                    </a:srgbClr>
                  </a:outerShdw>
                </a:effectLst>
              </a:rPr>
              <a:t>WHAT CAN WE DO?!?</a:t>
            </a:r>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10</a:t>
            </a:fld>
            <a:endParaRPr lang="en-US"/>
          </a:p>
        </p:txBody>
      </p:sp>
    </p:spTree>
    <p:extLst>
      <p:ext uri="{BB962C8B-B14F-4D97-AF65-F5344CB8AC3E}">
        <p14:creationId xmlns:p14="http://schemas.microsoft.com/office/powerpoint/2010/main" val="34531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noticed there was a sustained</a:t>
            </a:r>
            <a:r>
              <a:rPr lang="en-US" baseline="0" dirty="0"/>
              <a:t> </a:t>
            </a:r>
            <a:r>
              <a:rPr lang="en-US" dirty="0"/>
              <a:t>decrease in partner indices across the state, in all jurisdictions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Attributed this to partner selection sites such as internet and hook up applications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anonymous partner selection venues have always been a part of PS interventions?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Sites were also stating that HIV status influenced</a:t>
            </a:r>
            <a:r>
              <a:rPr lang="en-US" baseline="0" dirty="0"/>
              <a:t> “cooperation” with the DIS</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 does previous exposures to Partner Services influence interview outcomes?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11</a:t>
            </a:fld>
            <a:endParaRPr lang="en-US"/>
          </a:p>
        </p:txBody>
      </p:sp>
    </p:spTree>
    <p:extLst>
      <p:ext uri="{BB962C8B-B14F-4D97-AF65-F5344CB8AC3E}">
        <p14:creationId xmlns:p14="http://schemas.microsoft.com/office/powerpoint/2010/main" val="74425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3557587" cy="2001838"/>
          </a:xfrm>
        </p:spPr>
      </p:sp>
      <p:sp>
        <p:nvSpPr>
          <p:cNvPr id="3" name="Notes Placeholder 2"/>
          <p:cNvSpPr>
            <a:spLocks noGrp="1"/>
          </p:cNvSpPr>
          <p:nvPr>
            <p:ph type="body" idx="1"/>
          </p:nvPr>
        </p:nvSpPr>
        <p:spPr/>
        <p:txBody>
          <a:bodyPr/>
          <a:lstStyle/>
          <a:p>
            <a:r>
              <a:rPr lang="en-US" dirty="0"/>
              <a:t>Analyzed data from STD*MIS </a:t>
            </a:r>
          </a:p>
          <a:p>
            <a:r>
              <a:rPr lang="en-US" dirty="0"/>
              <a:t>January 1, 2013- December 31, 2016</a:t>
            </a:r>
          </a:p>
          <a:p>
            <a:r>
              <a:rPr lang="en-US" dirty="0"/>
              <a:t>Males, 13 years or older with a DX of primary, secondary, ES 700 reported and initiated for PS, interview was considered complete if they agreed to and interview.   They also had</a:t>
            </a:r>
            <a:r>
              <a:rPr lang="en-US" baseline="0" dirty="0"/>
              <a:t> a HIV DX at least 30 days prior to their syphilis DX for those who we considered HIV positive.  </a:t>
            </a:r>
          </a:p>
          <a:p>
            <a:r>
              <a:rPr lang="en-US" baseline="0" dirty="0"/>
              <a:t>The criteria to be included in MSM was: male and ( male sexual partners during infection period, or self identification of gay or bisexual or, and reported risk in eHARS or STD*MIS)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Age</a:t>
            </a:r>
            <a:r>
              <a:rPr lang="en-US" baseline="0" dirty="0"/>
              <a:t> at syphilis DX</a:t>
            </a:r>
          </a:p>
          <a:p>
            <a:r>
              <a:rPr lang="en-US" dirty="0"/>
              <a:t>Race</a:t>
            </a:r>
          </a:p>
          <a:p>
            <a:r>
              <a:rPr lang="en-US" dirty="0"/>
              <a:t>Stage of</a:t>
            </a:r>
            <a:r>
              <a:rPr lang="en-US" baseline="0" dirty="0"/>
              <a:t> Syphilis DX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Geospatial applications-</a:t>
            </a:r>
            <a:r>
              <a:rPr lang="en-US" baseline="0" dirty="0"/>
              <a:t> </a:t>
            </a:r>
            <a:endParaRPr lang="en-US" dirty="0"/>
          </a:p>
          <a:p>
            <a:r>
              <a:rPr lang="en-US" dirty="0"/>
              <a:t>Number of times a person was involved</a:t>
            </a:r>
            <a:r>
              <a:rPr lang="en-US" baseline="0" dirty="0"/>
              <a:t> in Partner Services</a:t>
            </a:r>
          </a:p>
          <a:p>
            <a:r>
              <a:rPr lang="en-US" baseline="0" dirty="0"/>
              <a:t>Prior No partners initiated</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1607185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Refused, Unable to Locate and Non Specified</a:t>
            </a:r>
          </a:p>
          <a:p>
            <a:r>
              <a:rPr lang="en-US" dirty="0"/>
              <a:t>HIV Positive</a:t>
            </a:r>
            <a:r>
              <a:rPr lang="en-US" baseline="0" dirty="0"/>
              <a:t> males were less likely to be interviewed but were no more likely to refused than their HIV negative counterparts</a:t>
            </a:r>
          </a:p>
          <a:p>
            <a:endParaRPr lang="en-US" baseline="0" dirty="0"/>
          </a:p>
          <a:p>
            <a:endParaRPr lang="en-US" baseline="0" dirty="0"/>
          </a:p>
          <a:p>
            <a:r>
              <a:rPr lang="en-US" baseline="0" dirty="0"/>
              <a:t>Second bullet: Almost half were named as a sex partner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13</a:t>
            </a:fld>
            <a:endParaRPr lang="en-US"/>
          </a:p>
        </p:txBody>
      </p:sp>
    </p:spTree>
    <p:extLst>
      <p:ext uri="{BB962C8B-B14F-4D97-AF65-F5344CB8AC3E}">
        <p14:creationId xmlns:p14="http://schemas.microsoft.com/office/powerpoint/2010/main" val="251516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was a generalized increase in</a:t>
            </a:r>
            <a:r>
              <a:rPr lang="en-US" baseline="0" dirty="0"/>
              <a:t> NPI interviews for MSM from 2013-2016, this trend was significant for both HIV Positive and Negative MSM.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More than 40% of the interviews for HIV positive MSM were NPI compared to lower percentage </a:t>
            </a:r>
            <a:r>
              <a:rPr lang="en-US" strike="sngStrike" baseline="0" dirty="0"/>
              <a:t>23%</a:t>
            </a:r>
            <a:r>
              <a:rPr lang="en-US" baseline="0" dirty="0"/>
              <a:t> in HIV negative MSM.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HIV negative MSM named more partners compared to HIV positive MSM 1.9 vs 1.2</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All Partner services outcomes were significantly higher for MSM who were HIV+ than those who were negative</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14</a:t>
            </a:fld>
            <a:endParaRPr lang="en-US"/>
          </a:p>
        </p:txBody>
      </p:sp>
    </p:spTree>
    <p:extLst>
      <p:ext uri="{BB962C8B-B14F-4D97-AF65-F5344CB8AC3E}">
        <p14:creationId xmlns:p14="http://schemas.microsoft.com/office/powerpoint/2010/main" val="307693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Positive MSM</a:t>
            </a:r>
          </a:p>
          <a:p>
            <a:endParaRPr lang="en-US" dirty="0"/>
          </a:p>
          <a:p>
            <a:r>
              <a:rPr lang="en-US" dirty="0"/>
              <a:t>Partner Services</a:t>
            </a:r>
            <a:r>
              <a:rPr lang="en-US" baseline="0" dirty="0"/>
              <a:t> elicited fewer partners, named partners were less likely to receive for treatment were indicated, more likely to result in NPI</a:t>
            </a:r>
          </a:p>
          <a:p>
            <a:endParaRPr lang="en-US" baseline="0" dirty="0"/>
          </a:p>
          <a:p>
            <a:r>
              <a:rPr lang="en-US" baseline="0" dirty="0"/>
              <a:t>How does the attitude of the DIS contribute to NPI? </a:t>
            </a:r>
          </a:p>
          <a:p>
            <a:r>
              <a:rPr lang="en-US" baseline="0" dirty="0"/>
              <a:t>Cultural competency trainings focusing on impacted communities </a:t>
            </a:r>
          </a:p>
          <a:p>
            <a:r>
              <a:rPr lang="en-US" baseline="0" dirty="0"/>
              <a:t>Decrease workload of DIS- an over burden staff may be willing to take more shortcuts or rush an interview that they expect to not be productive </a:t>
            </a:r>
          </a:p>
          <a:p>
            <a:r>
              <a:rPr lang="en-US" baseline="0" dirty="0"/>
              <a:t>Advocating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Geospatial users were more likely to name partners, this data disproves the belief from programs that individuals who name applications are more likely to have NPIs</a:t>
            </a:r>
            <a:endParaRPr lang="en-US" baseline="0" dirty="0"/>
          </a:p>
        </p:txBody>
      </p:sp>
      <p:sp>
        <p:nvSpPr>
          <p:cNvPr id="4" name="Slide Number Placeholder 3"/>
          <p:cNvSpPr>
            <a:spLocks noGrp="1"/>
          </p:cNvSpPr>
          <p:nvPr>
            <p:ph type="sldNum" sz="quarter" idx="10"/>
          </p:nvPr>
        </p:nvSpPr>
        <p:spPr/>
        <p:txBody>
          <a:bodyPr/>
          <a:lstStyle/>
          <a:p>
            <a:fld id="{B0F08807-956D-4335-9CC7-7A5B51781308}" type="slidenum">
              <a:rPr lang="en-US" smtClean="0"/>
              <a:t>15</a:t>
            </a:fld>
            <a:endParaRPr lang="en-US"/>
          </a:p>
        </p:txBody>
      </p:sp>
    </p:spTree>
    <p:extLst>
      <p:ext uri="{BB962C8B-B14F-4D97-AF65-F5344CB8AC3E}">
        <p14:creationId xmlns:p14="http://schemas.microsoft.com/office/powerpoint/2010/main" val="314332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telephone, facetime, self referral and internet based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Implement methods for DIS to electronically document </a:t>
            </a:r>
            <a:r>
              <a:rPr lang="en-US" sz="1200" dirty="0" err="1"/>
              <a:t>Marginals</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venues are truly</a:t>
            </a:r>
            <a:r>
              <a:rPr lang="en-US" sz="1200" baseline="0" dirty="0"/>
              <a:t> being used? And are there some that are influencing PS more than others?</a:t>
            </a:r>
            <a:endParaRPr lang="en-US" sz="1200" dirty="0"/>
          </a:p>
          <a:p>
            <a:endParaRPr lang="en-US" dirty="0"/>
          </a:p>
          <a:p>
            <a:r>
              <a:rPr lang="en-US" dirty="0"/>
              <a:t>The</a:t>
            </a:r>
            <a:r>
              <a:rPr lang="en-US" baseline="0" dirty="0"/>
              <a:t> ability to initiate marginal can provide insight on the DIS skill set to probe and differentiate between NPI and marginal initiated</a:t>
            </a:r>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16</a:t>
            </a:fld>
            <a:endParaRPr lang="en-US"/>
          </a:p>
        </p:txBody>
      </p:sp>
    </p:spTree>
    <p:extLst>
      <p:ext uri="{BB962C8B-B14F-4D97-AF65-F5344CB8AC3E}">
        <p14:creationId xmlns:p14="http://schemas.microsoft.com/office/powerpoint/2010/main" val="128613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17</a:t>
            </a:fld>
            <a:endParaRPr lang="en-US"/>
          </a:p>
        </p:txBody>
      </p:sp>
    </p:spTree>
    <p:extLst>
      <p:ext uri="{BB962C8B-B14F-4D97-AF65-F5344CB8AC3E}">
        <p14:creationId xmlns:p14="http://schemas.microsoft.com/office/powerpoint/2010/main" val="411477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questions from any one who is participating. Feel free to type your question into the chat box or unmute your line to ask it on the phone line. </a:t>
            </a:r>
          </a:p>
          <a:p>
            <a:endParaRPr lang="en-US" dirty="0"/>
          </a:p>
          <a:p>
            <a:endParaRPr lang="en-US" dirty="0"/>
          </a:p>
          <a:p>
            <a:r>
              <a:rPr lang="en-US" dirty="0"/>
              <a:t>With that, I’d like to say thanks to all of you who attended the second installment of Et. Al: The NCSD Journal Club. I have included the presenter’s contact info, in addition to mine on this slide. Feel free to reach out for additional questions. In the chat box, I have also included the link for the very brief webinar evaluation. Please complete it so that it can inform future journal club webinars. Today’s recording and slides will be sent to all those who registered within the next week. Have a wonderful day, and be on the look out for the blog related to this article in September and then the next journal club meeting in October.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8807-956D-4335-9CC7-7A5B517813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60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that this webinar IS being recorded, and that recording will be made available within one week of this presentation. All lines</a:t>
            </a:r>
            <a:r>
              <a:rPr lang="en-US" baseline="0" dirty="0"/>
              <a:t> have been muted. There will be an opportunity at the end to unmute specific lines for questions. If you have questions or need technical help during this call, please utilize the chat function in the bottom right corner of your screen. All questions will be addressed at the end, but we will keep a queue so please send them our way as they come up. </a:t>
            </a:r>
          </a:p>
          <a:p>
            <a:endParaRPr lang="en-US" baseline="0" dirty="0"/>
          </a:p>
          <a:p>
            <a:r>
              <a:rPr lang="en-US" baseline="0" dirty="0"/>
              <a:t>I also want to flag for you that there is a box called “files” on your screen. In this box, you will find the journal article presented, in case you need to download and reference it.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E7C57-A137-4A33-BE1D-0A65D29B0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18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As I previously mentioned, the purpose of this journal club is to not only help keep you abreast of current STD research and literature but, through engaging discussion, you will learn about the implications of the literature on the STD program in your jurisdiction. Articles chosen will vary, depending on emerging issues in the field. </a:t>
            </a:r>
          </a:p>
          <a:p>
            <a:pPr defTabSz="931774">
              <a:defRPr/>
            </a:pPr>
            <a:endParaRPr lang="en-US" baseline="0" dirty="0"/>
          </a:p>
          <a:p>
            <a:pPr defTabSz="931774">
              <a:defRPr/>
            </a:pPr>
            <a:r>
              <a:rPr lang="en-US" baseline="0" dirty="0"/>
              <a:t>Each month following a webinar, a blog post will be shared via the NCSD STD Weekly email and on our website, where an author (or authors) of the previous month’s article will answer a few questions regarding the article’s implications for current STD programs and practice and other related areas they feel need to be further research or explored.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8807-956D-4335-9CC7-7A5B517813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24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agenda today, we will</a:t>
            </a:r>
            <a:r>
              <a:rPr lang="en-US" baseline="0" dirty="0"/>
              <a:t> start with an introduction of our presenters. We will then move into the article background, methods, and results, followed by a time for discussion and engagement with the presenters and the participants. There will also be ample time for questions for the presenters at the end.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4933B-213A-45F9-961F-1A9079AAD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9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webinar, you will be able to:</a:t>
            </a:r>
            <a:endParaRPr lang="en-US" baseline="0" dirty="0"/>
          </a:p>
          <a:p>
            <a:pPr lvl="1"/>
            <a:r>
              <a:rPr lang="en-US" dirty="0"/>
              <a:t>1. Describe the major sections of the journal article that is presented (i.e., background, methods, and results). </a:t>
            </a:r>
          </a:p>
          <a:p>
            <a:pPr lvl="1"/>
            <a:r>
              <a:rPr lang="en-US" dirty="0"/>
              <a:t>2. Identify the journal article’s implications for your state’s STD program.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4933B-213A-45F9-961F-1A9079AAD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26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further ado, I’ll let our presenters today- Sydney </a:t>
            </a:r>
            <a:r>
              <a:rPr lang="en-US" dirty="0" err="1"/>
              <a:t>Minnerly</a:t>
            </a:r>
            <a:r>
              <a:rPr lang="en-US" dirty="0"/>
              <a:t> and Karen </a:t>
            </a:r>
            <a:r>
              <a:rPr lang="en-US" dirty="0" err="1"/>
              <a:t>Surita</a:t>
            </a:r>
            <a:r>
              <a:rPr lang="en-US" dirty="0"/>
              <a:t>- take the floor. Sydney is the Partner Services Coordinator and Karen is the Data to Care Coordinator at the Texas Department of State Health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8807-956D-4335-9CC7-7A5B517813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58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7</a:t>
            </a:fld>
            <a:endParaRPr lang="en-US"/>
          </a:p>
        </p:txBody>
      </p:sp>
    </p:spTree>
    <p:extLst>
      <p:ext uri="{BB962C8B-B14F-4D97-AF65-F5344CB8AC3E}">
        <p14:creationId xmlns:p14="http://schemas.microsoft.com/office/powerpoint/2010/main" val="45523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3557587"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154878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08807-956D-4335-9CC7-7A5B51781308}" type="slidenum">
              <a:rPr lang="en-US" smtClean="0"/>
              <a:t>9</a:t>
            </a:fld>
            <a:endParaRPr lang="en-US"/>
          </a:p>
        </p:txBody>
      </p:sp>
    </p:spTree>
    <p:extLst>
      <p:ext uri="{BB962C8B-B14F-4D97-AF65-F5344CB8AC3E}">
        <p14:creationId xmlns:p14="http://schemas.microsoft.com/office/powerpoint/2010/main" val="2584597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b">
            <a:noAutofit/>
          </a:bodyPr>
          <a:lstStyle>
            <a:lvl1pPr algn="l">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1230255" y="4776186"/>
            <a:ext cx="8984984"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09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bg1"/>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782341" y="4431070"/>
            <a:ext cx="105156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2462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1230255" y="4776186"/>
            <a:ext cx="8984984"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07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03200"/>
            <a:ext cx="7021496"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1" y="2235200"/>
            <a:ext cx="7932936"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133551" y="2589742"/>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577791" y="6356353"/>
            <a:ext cx="2743200" cy="365125"/>
          </a:xfrm>
        </p:spPr>
        <p:txBody>
          <a:bodyPr/>
          <a:lstStyle/>
          <a:p>
            <a:fld id="{23623378-446C-497B-838C-B24E6FDDFE81}" type="datetime1">
              <a:rPr lang="en-US" smtClean="0"/>
              <a:t>8/20/2018</a:t>
            </a:fld>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97054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fld id="{B94F94E2-85F5-4BE5-813E-555336E46351}" type="datetime1">
              <a:rPr lang="en-US" smtClean="0"/>
              <a:t>8/20/2018</a:t>
            </a:fld>
            <a:endParaRPr lang="en-US"/>
          </a:p>
        </p:txBody>
      </p:sp>
      <p:sp>
        <p:nvSpPr>
          <p:cNvPr id="5" name="Footer Placeholder 4"/>
          <p:cNvSpPr>
            <a:spLocks noGrp="1"/>
          </p:cNvSpPr>
          <p:nvPr>
            <p:ph type="ftr" sz="quarter" idx="11"/>
          </p:nvPr>
        </p:nvSpPr>
        <p:spPr>
          <a:xfrm>
            <a:off x="4768860" y="6352779"/>
            <a:ext cx="4791721" cy="365125"/>
          </a:xfrm>
        </p:spPr>
        <p:txBody>
          <a:bodyPr/>
          <a:lstStyle/>
          <a:p>
            <a:endParaRPr lang="en-US"/>
          </a:p>
        </p:txBody>
      </p:sp>
      <p:sp>
        <p:nvSpPr>
          <p:cNvPr id="6" name="Slide Number Placeholder 5"/>
          <p:cNvSpPr>
            <a:spLocks noGrp="1"/>
          </p:cNvSpPr>
          <p:nvPr>
            <p:ph type="sldNum" sz="quarter" idx="12"/>
          </p:nvPr>
        </p:nvSpPr>
        <p:spPr>
          <a:xfrm>
            <a:off x="9860131" y="6356353"/>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39"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306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882067" y="6356353"/>
            <a:ext cx="1699333" cy="365125"/>
          </a:xfrm>
        </p:spPr>
        <p:txBody>
          <a:bodyPr/>
          <a:lstStyle/>
          <a:p>
            <a:fld id="{A739885D-35F9-4D52-AC34-F9452E408474}" type="datetime1">
              <a:rPr lang="en-US" smtClean="0"/>
              <a:t>8/20/2018</a:t>
            </a:fld>
            <a:endParaRPr lang="en-US"/>
          </a:p>
        </p:txBody>
      </p:sp>
      <p:sp>
        <p:nvSpPr>
          <p:cNvPr id="6" name="Footer Placeholder 5"/>
          <p:cNvSpPr>
            <a:spLocks noGrp="1"/>
          </p:cNvSpPr>
          <p:nvPr>
            <p:ph type="ftr" sz="quarter" idx="11"/>
          </p:nvPr>
        </p:nvSpPr>
        <p:spPr>
          <a:xfrm>
            <a:off x="3879912" y="6356353"/>
            <a:ext cx="5125373" cy="365125"/>
          </a:xfrm>
        </p:spPr>
        <p:txBody>
          <a:bodyPr/>
          <a:lstStyle/>
          <a:p>
            <a:endParaRPr lang="en-US" dirty="0"/>
          </a:p>
        </p:txBody>
      </p:sp>
      <p:sp>
        <p:nvSpPr>
          <p:cNvPr id="7" name="Slide Number Placeholder 6"/>
          <p:cNvSpPr>
            <a:spLocks noGrp="1"/>
          </p:cNvSpPr>
          <p:nvPr>
            <p:ph type="sldNum" sz="quarter" idx="12"/>
          </p:nvPr>
        </p:nvSpPr>
        <p:spPr>
          <a:xfrm>
            <a:off x="9303798" y="6356353"/>
            <a:ext cx="20500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6009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577794" y="6356353"/>
            <a:ext cx="2002649" cy="365125"/>
          </a:xfrm>
        </p:spPr>
        <p:txBody>
          <a:bodyPr/>
          <a:lstStyle/>
          <a:p>
            <a:fld id="{8D27AE92-589F-4A4D-963D-6DF80804A2FF}" type="datetime1">
              <a:rPr lang="en-US" smtClean="0"/>
              <a:t>8/20/2018</a:t>
            </a:fld>
            <a:endParaRPr lang="en-US"/>
          </a:p>
        </p:txBody>
      </p:sp>
      <p:sp>
        <p:nvSpPr>
          <p:cNvPr id="5" name="Footer Placeholder 4"/>
          <p:cNvSpPr>
            <a:spLocks noGrp="1"/>
          </p:cNvSpPr>
          <p:nvPr>
            <p:ph type="ftr" sz="quarter" idx="11"/>
          </p:nvPr>
        </p:nvSpPr>
        <p:spPr>
          <a:xfrm>
            <a:off x="2878955" y="6356353"/>
            <a:ext cx="6314088" cy="365125"/>
          </a:xfrm>
        </p:spPr>
        <p:txBody>
          <a:bodyPr/>
          <a:lstStyle/>
          <a:p>
            <a:endParaRPr lang="en-US" dirty="0"/>
          </a:p>
        </p:txBody>
      </p:sp>
      <p:sp>
        <p:nvSpPr>
          <p:cNvPr id="6" name="Slide Number Placeholder 5"/>
          <p:cNvSpPr>
            <a:spLocks noGrp="1"/>
          </p:cNvSpPr>
          <p:nvPr>
            <p:ph type="sldNum" sz="quarter" idx="12"/>
          </p:nvPr>
        </p:nvSpPr>
        <p:spPr>
          <a:xfrm>
            <a:off x="9434003" y="6356353"/>
            <a:ext cx="1919796"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91148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10163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904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12" name="Content Placeholder 5"/>
          <p:cNvSpPr>
            <a:spLocks noGrp="1"/>
          </p:cNvSpPr>
          <p:nvPr>
            <p:ph sz="quarter" idx="15"/>
          </p:nvPr>
        </p:nvSpPr>
        <p:spPr>
          <a:xfrm>
            <a:off x="1834719" y="1668979"/>
            <a:ext cx="460677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747031" y="1669002"/>
            <a:ext cx="460677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80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17715"/>
            <a:ext cx="7021496"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1" y="2206171"/>
            <a:ext cx="7932936"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78733" y="2446066"/>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8251923" y="5486857"/>
            <a:ext cx="3280832"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577791" y="6356353"/>
            <a:ext cx="2743200" cy="365125"/>
          </a:xfrm>
        </p:spPr>
        <p:txBody>
          <a:bodyPr/>
          <a:lstStyle/>
          <a:p>
            <a:fld id="{23623378-446C-497B-838C-B24E6FDDFE81}" type="datetime1">
              <a:rPr lang="en-US" smtClean="0"/>
              <a:t>8/20/2018</a:t>
            </a:fld>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68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03200"/>
            <a:ext cx="7021496"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1" y="2235200"/>
            <a:ext cx="7932936"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133551" y="2589742"/>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577791" y="6356353"/>
            <a:ext cx="2743200" cy="365125"/>
          </a:xfrm>
        </p:spPr>
        <p:txBody>
          <a:bodyPr/>
          <a:lstStyle/>
          <a:p>
            <a:fld id="{23623378-446C-497B-838C-B24E6FDDFE81}" type="datetime1">
              <a:rPr lang="en-US" smtClean="0"/>
              <a:t>8/20/2018</a:t>
            </a:fld>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96674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782341" y="4431070"/>
            <a:ext cx="105156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0357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1200" y="3581400"/>
            <a:ext cx="8534400" cy="1371600"/>
          </a:xfrm>
        </p:spPr>
        <p:txBody>
          <a:bodyPr/>
          <a:lstStyle>
            <a:lvl1pPr marL="0" indent="0" algn="l">
              <a:buNone/>
              <a:defRPr>
                <a:solidFill>
                  <a:schemeClr val="bg1">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r>
              <a:rPr lang="en-US" dirty="0"/>
              <a:t>Date</a:t>
            </a:r>
          </a:p>
        </p:txBody>
      </p:sp>
      <p:sp>
        <p:nvSpPr>
          <p:cNvPr id="20" name="Title 19"/>
          <p:cNvSpPr>
            <a:spLocks noGrp="1"/>
          </p:cNvSpPr>
          <p:nvPr>
            <p:ph type="title"/>
          </p:nvPr>
        </p:nvSpPr>
        <p:spPr>
          <a:xfrm>
            <a:off x="711200" y="2209800"/>
            <a:ext cx="10972800" cy="1143000"/>
          </a:xfrm>
        </p:spPr>
        <p:txBody>
          <a:bodyPr>
            <a:noAutofit/>
          </a:bodyPr>
          <a:lstStyle>
            <a:lvl1pPr algn="l">
              <a:defRPr sz="4800">
                <a:latin typeface="+mj-lt"/>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1658" y="4800600"/>
            <a:ext cx="2332685" cy="1871980"/>
          </a:xfrm>
          <a:prstGeom prst="rect">
            <a:avLst/>
          </a:prstGeom>
        </p:spPr>
      </p:pic>
      <p:sp>
        <p:nvSpPr>
          <p:cNvPr id="10" name="TextBox 9"/>
          <p:cNvSpPr txBox="1"/>
          <p:nvPr userDrawn="1"/>
        </p:nvSpPr>
        <p:spPr>
          <a:xfrm>
            <a:off x="-101600" y="-33670"/>
            <a:ext cx="12395200" cy="369332"/>
          </a:xfrm>
          <a:prstGeom prst="rect">
            <a:avLst/>
          </a:prstGeom>
          <a:solidFill>
            <a:srgbClr val="223868"/>
          </a:solidFill>
        </p:spPr>
        <p:txBody>
          <a:bodyPr wrap="square" rtlCol="0">
            <a:spAutoFit/>
          </a:bodyPr>
          <a:lstStyle/>
          <a:p>
            <a:endParaRPr lang="en-US" sz="1800" dirty="0"/>
          </a:p>
        </p:txBody>
      </p:sp>
      <p:sp>
        <p:nvSpPr>
          <p:cNvPr id="11" name="Rectangle 10"/>
          <p:cNvSpPr/>
          <p:nvPr userDrawn="1"/>
        </p:nvSpPr>
        <p:spPr>
          <a:xfrm>
            <a:off x="-101600" y="652130"/>
            <a:ext cx="12395200" cy="10987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411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8945"/>
            <a:ext cx="10972800" cy="1143000"/>
          </a:xfrm>
        </p:spPr>
        <p:txBody>
          <a:bodyPr>
            <a:normAutofit/>
          </a:bodyPr>
          <a:lstStyle>
            <a:lvl1pPr algn="l">
              <a:defRPr sz="4000" b="1">
                <a:latin typeface="+mj-lt"/>
              </a:defRPr>
            </a:lvl1pPr>
          </a:lstStyle>
          <a:p>
            <a:r>
              <a:rPr lang="en-US" dirty="0"/>
              <a:t>Click to edit Master title style</a:t>
            </a:r>
          </a:p>
        </p:txBody>
      </p:sp>
      <p:sp>
        <p:nvSpPr>
          <p:cNvPr id="3" name="Content Placeholder 2"/>
          <p:cNvSpPr>
            <a:spLocks noGrp="1"/>
          </p:cNvSpPr>
          <p:nvPr>
            <p:ph idx="1"/>
          </p:nvPr>
        </p:nvSpPr>
        <p:spPr>
          <a:xfrm>
            <a:off x="614016" y="1441764"/>
            <a:ext cx="109728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0208" y="6293554"/>
            <a:ext cx="729269" cy="488246"/>
          </a:xfrm>
          <a:prstGeom prst="rect">
            <a:avLst/>
          </a:prstGeom>
        </p:spPr>
      </p:pic>
      <p:sp>
        <p:nvSpPr>
          <p:cNvPr id="23" name="Rectangle 22"/>
          <p:cNvSpPr/>
          <p:nvPr userDrawn="1"/>
        </p:nvSpPr>
        <p:spPr>
          <a:xfrm>
            <a:off x="675862" y="1258907"/>
            <a:ext cx="10840277"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
        <p:nvSpPr>
          <p:cNvPr id="6" name="Slide Number Placeholder 5"/>
          <p:cNvSpPr>
            <a:spLocks noGrp="1"/>
          </p:cNvSpPr>
          <p:nvPr>
            <p:ph type="sldNum" sz="quarter" idx="12"/>
          </p:nvPr>
        </p:nvSpPr>
        <p:spPr>
          <a:xfrm>
            <a:off x="11298482" y="6323372"/>
            <a:ext cx="79272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1901412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mj-l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Rectangle 33"/>
          <p:cNvSpPr/>
          <p:nvPr userDrawn="1"/>
        </p:nvSpPr>
        <p:spPr>
          <a:xfrm>
            <a:off x="675862" y="1295400"/>
            <a:ext cx="10840277"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0208" y="6293554"/>
            <a:ext cx="729269" cy="488246"/>
          </a:xfrm>
          <a:prstGeom prst="rect">
            <a:avLst/>
          </a:prstGeom>
        </p:spPr>
      </p:pic>
      <p:sp>
        <p:nvSpPr>
          <p:cNvPr id="20" name="TextBox 19"/>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
        <p:nvSpPr>
          <p:cNvPr id="33" name="Slide Number Placeholder 5"/>
          <p:cNvSpPr>
            <a:spLocks noGrp="1"/>
          </p:cNvSpPr>
          <p:nvPr>
            <p:ph type="sldNum" sz="quarter" idx="12"/>
          </p:nvPr>
        </p:nvSpPr>
        <p:spPr>
          <a:xfrm>
            <a:off x="11298482" y="6323372"/>
            <a:ext cx="79272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40555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fld id="{B94F94E2-85F5-4BE5-813E-555336E46351}" type="datetime1">
              <a:rPr lang="en-US" smtClean="0"/>
              <a:t>8/20/2018</a:t>
            </a:fld>
            <a:endParaRPr lang="en-US"/>
          </a:p>
        </p:txBody>
      </p:sp>
      <p:sp>
        <p:nvSpPr>
          <p:cNvPr id="5" name="Footer Placeholder 4"/>
          <p:cNvSpPr>
            <a:spLocks noGrp="1"/>
          </p:cNvSpPr>
          <p:nvPr>
            <p:ph type="ftr" sz="quarter" idx="11"/>
          </p:nvPr>
        </p:nvSpPr>
        <p:spPr>
          <a:xfrm>
            <a:off x="4768860" y="6352779"/>
            <a:ext cx="4791721" cy="365125"/>
          </a:xfrm>
        </p:spPr>
        <p:txBody>
          <a:bodyPr/>
          <a:lstStyle/>
          <a:p>
            <a:endParaRPr lang="en-US"/>
          </a:p>
        </p:txBody>
      </p:sp>
      <p:sp>
        <p:nvSpPr>
          <p:cNvPr id="6" name="Slide Number Placeholder 5"/>
          <p:cNvSpPr>
            <a:spLocks noGrp="1"/>
          </p:cNvSpPr>
          <p:nvPr>
            <p:ph type="sldNum" sz="quarter" idx="12"/>
          </p:nvPr>
        </p:nvSpPr>
        <p:spPr>
          <a:xfrm>
            <a:off x="9860131" y="6356353"/>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39"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0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882067" y="6356353"/>
            <a:ext cx="1699333" cy="365125"/>
          </a:xfrm>
        </p:spPr>
        <p:txBody>
          <a:bodyPr/>
          <a:lstStyle/>
          <a:p>
            <a:fld id="{A739885D-35F9-4D52-AC34-F9452E408474}" type="datetime1">
              <a:rPr lang="en-US" smtClean="0"/>
              <a:t>8/20/2018</a:t>
            </a:fld>
            <a:endParaRPr lang="en-US"/>
          </a:p>
        </p:txBody>
      </p:sp>
      <p:sp>
        <p:nvSpPr>
          <p:cNvPr id="6" name="Footer Placeholder 5"/>
          <p:cNvSpPr>
            <a:spLocks noGrp="1"/>
          </p:cNvSpPr>
          <p:nvPr>
            <p:ph type="ftr" sz="quarter" idx="11"/>
          </p:nvPr>
        </p:nvSpPr>
        <p:spPr>
          <a:xfrm>
            <a:off x="3879912" y="6356353"/>
            <a:ext cx="5125373" cy="365125"/>
          </a:xfrm>
        </p:spPr>
        <p:txBody>
          <a:bodyPr/>
          <a:lstStyle/>
          <a:p>
            <a:endParaRPr lang="en-US" dirty="0"/>
          </a:p>
        </p:txBody>
      </p:sp>
      <p:sp>
        <p:nvSpPr>
          <p:cNvPr id="7" name="Slide Number Placeholder 6"/>
          <p:cNvSpPr>
            <a:spLocks noGrp="1"/>
          </p:cNvSpPr>
          <p:nvPr>
            <p:ph type="sldNum" sz="quarter" idx="12"/>
          </p:nvPr>
        </p:nvSpPr>
        <p:spPr>
          <a:xfrm>
            <a:off x="9303798" y="6356353"/>
            <a:ext cx="20500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727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577794" y="6356353"/>
            <a:ext cx="2002649" cy="365125"/>
          </a:xfrm>
        </p:spPr>
        <p:txBody>
          <a:bodyPr/>
          <a:lstStyle/>
          <a:p>
            <a:fld id="{8D27AE92-589F-4A4D-963D-6DF80804A2FF}" type="datetime1">
              <a:rPr lang="en-US" smtClean="0"/>
              <a:t>8/20/2018</a:t>
            </a:fld>
            <a:endParaRPr lang="en-US"/>
          </a:p>
        </p:txBody>
      </p:sp>
      <p:sp>
        <p:nvSpPr>
          <p:cNvPr id="5" name="Footer Placeholder 4"/>
          <p:cNvSpPr>
            <a:spLocks noGrp="1"/>
          </p:cNvSpPr>
          <p:nvPr>
            <p:ph type="ftr" sz="quarter" idx="11"/>
          </p:nvPr>
        </p:nvSpPr>
        <p:spPr>
          <a:xfrm>
            <a:off x="2878955" y="6356353"/>
            <a:ext cx="6314088" cy="365125"/>
          </a:xfrm>
        </p:spPr>
        <p:txBody>
          <a:bodyPr/>
          <a:lstStyle/>
          <a:p>
            <a:endParaRPr lang="en-US" dirty="0"/>
          </a:p>
        </p:txBody>
      </p:sp>
      <p:sp>
        <p:nvSpPr>
          <p:cNvPr id="6" name="Slide Number Placeholder 5"/>
          <p:cNvSpPr>
            <a:spLocks noGrp="1"/>
          </p:cNvSpPr>
          <p:nvPr>
            <p:ph type="sldNum" sz="quarter" idx="12"/>
          </p:nvPr>
        </p:nvSpPr>
        <p:spPr>
          <a:xfrm>
            <a:off x="9434003" y="6356353"/>
            <a:ext cx="1919796"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94713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dirty="0"/>
              <a:t>Click to edit Master title style</a:t>
            </a:r>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41465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718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12" name="Content Placeholder 5"/>
          <p:cNvSpPr>
            <a:spLocks noGrp="1"/>
          </p:cNvSpPr>
          <p:nvPr>
            <p:ph sz="quarter" idx="15"/>
          </p:nvPr>
        </p:nvSpPr>
        <p:spPr>
          <a:xfrm>
            <a:off x="1834719" y="1668979"/>
            <a:ext cx="460677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747031" y="1669002"/>
            <a:ext cx="460677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8/20/2018</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642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17715"/>
            <a:ext cx="7021496"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1" y="2206171"/>
            <a:ext cx="7932936"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8978733" y="2446066"/>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8251923" y="5486857"/>
            <a:ext cx="3280832"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577791" y="6356353"/>
            <a:ext cx="2743200" cy="365125"/>
          </a:xfrm>
        </p:spPr>
        <p:txBody>
          <a:bodyPr/>
          <a:lstStyle/>
          <a:p>
            <a:fld id="{23623378-446C-497B-838C-B24E6FDDFE81}" type="datetime1">
              <a:rPr lang="en-US" smtClean="0"/>
              <a:t>8/20/2018</a:t>
            </a:fld>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797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8/20/2018</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314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8/20/2018</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83737010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59280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98F0C8-8E61-4AEE-867F-22B3D0D105F2}"/>
              </a:ext>
            </a:extLst>
          </p:cNvPr>
          <p:cNvSpPr>
            <a:spLocks noGrp="1"/>
          </p:cNvSpPr>
          <p:nvPr>
            <p:ph type="subTitle" idx="1"/>
          </p:nvPr>
        </p:nvSpPr>
        <p:spPr>
          <a:xfrm>
            <a:off x="3963323" y="5321272"/>
            <a:ext cx="3228622" cy="1371600"/>
          </a:xfrm>
        </p:spPr>
        <p:txBody>
          <a:bodyPr/>
          <a:lstStyle/>
          <a:p>
            <a:r>
              <a:rPr lang="en-US" dirty="0"/>
              <a:t>August 20, 2018</a:t>
            </a:r>
          </a:p>
        </p:txBody>
      </p:sp>
      <p:pic>
        <p:nvPicPr>
          <p:cNvPr id="4" name="Picture 2" descr="http://www.ncsddc.org/wp-content/uploads/2018/05/journal-club1-1-700x611.png">
            <a:extLst>
              <a:ext uri="{FF2B5EF4-FFF2-40B4-BE49-F238E27FC236}">
                <a16:creationId xmlns:a16="http://schemas.microsoft.com/office/drawing/2014/main" id="{03BE1037-C6FC-4D0C-A11C-FCA73F712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67" y="1082291"/>
            <a:ext cx="4381934" cy="38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2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99005" l="1896" r="9763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477405" y="1778924"/>
            <a:ext cx="4999104" cy="4256115"/>
          </a:xfrm>
          <a:prstGeom prst="rect">
            <a:avLst/>
          </a:prstGeom>
        </p:spPr>
      </p:pic>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10</a:t>
            </a:fld>
            <a:endParaRPr lang="en-US"/>
          </a:p>
        </p:txBody>
      </p:sp>
      <p:sp>
        <p:nvSpPr>
          <p:cNvPr id="10" name="Oval Callout 9"/>
          <p:cNvSpPr/>
          <p:nvPr/>
        </p:nvSpPr>
        <p:spPr>
          <a:xfrm>
            <a:off x="6361218" y="268890"/>
            <a:ext cx="6230582" cy="2377440"/>
          </a:xfrm>
          <a:prstGeom prst="wedgeEllipseCallout">
            <a:avLst>
              <a:gd name="adj1" fmla="val -26329"/>
              <a:gd name="adj2" fmla="val 81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0"/>
              </a:spcAft>
            </a:pPr>
            <a:r>
              <a:rPr lang="en-US" sz="3200" b="1" dirty="0">
                <a:solidFill>
                  <a:schemeClr val="tx1"/>
                </a:solidFill>
                <a:effectLst>
                  <a:outerShdw blurRad="38100" dist="38100" dir="2700000" algn="tl">
                    <a:srgbClr val="000000">
                      <a:alpha val="43137"/>
                    </a:srgbClr>
                  </a:outerShdw>
                </a:effectLst>
              </a:rPr>
              <a:t>WE CAN’T MEET OUR OBJECTIVES!</a:t>
            </a:r>
          </a:p>
        </p:txBody>
      </p:sp>
      <p:sp>
        <p:nvSpPr>
          <p:cNvPr id="12" name="Oval Callout 11"/>
          <p:cNvSpPr/>
          <p:nvPr/>
        </p:nvSpPr>
        <p:spPr>
          <a:xfrm>
            <a:off x="2460566" y="2377440"/>
            <a:ext cx="3258589" cy="1961803"/>
          </a:xfrm>
          <a:prstGeom prst="wedgeEllipseCallout">
            <a:avLst>
              <a:gd name="adj1" fmla="val 78327"/>
              <a:gd name="adj2" fmla="val 33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0"/>
              </a:spcAft>
            </a:pPr>
            <a:r>
              <a:rPr lang="en-US" b="1" dirty="0">
                <a:solidFill>
                  <a:schemeClr val="tx1"/>
                </a:solidFill>
                <a:effectLst>
                  <a:outerShdw blurRad="38100" dist="38100" dir="2700000" algn="tl">
                    <a:srgbClr val="000000">
                      <a:alpha val="43137"/>
                    </a:srgbClr>
                  </a:outerShdw>
                </a:effectLst>
              </a:rPr>
              <a:t>OUR PARTNER INDICES ARE DROPPING!</a:t>
            </a:r>
          </a:p>
        </p:txBody>
      </p:sp>
      <p:sp>
        <p:nvSpPr>
          <p:cNvPr id="14" name="Cloud Callout 13"/>
          <p:cNvSpPr/>
          <p:nvPr/>
        </p:nvSpPr>
        <p:spPr>
          <a:xfrm>
            <a:off x="8418556" y="2685010"/>
            <a:ext cx="3745328" cy="2443941"/>
          </a:xfrm>
          <a:prstGeom prst="cloudCallout">
            <a:avLst>
              <a:gd name="adj1" fmla="val -70993"/>
              <a:gd name="adj2" fmla="val 12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0"/>
              </a:spcAft>
            </a:pPr>
            <a:r>
              <a:rPr lang="en-US" sz="2800" b="1" dirty="0">
                <a:solidFill>
                  <a:schemeClr val="tx1"/>
                </a:solidFill>
                <a:effectLst>
                  <a:outerShdw blurRad="38100" dist="38100" dir="2700000" algn="tl">
                    <a:srgbClr val="000000">
                      <a:alpha val="43137"/>
                    </a:srgbClr>
                  </a:outerShdw>
                </a:effectLst>
              </a:rPr>
              <a:t>WHAT CAN WE DO?!?</a:t>
            </a:r>
            <a:endParaRPr lang="en-US" sz="2800" dirty="0"/>
          </a:p>
        </p:txBody>
      </p:sp>
    </p:spTree>
    <p:extLst>
      <p:ext uri="{BB962C8B-B14F-4D97-AF65-F5344CB8AC3E}">
        <p14:creationId xmlns:p14="http://schemas.microsoft.com/office/powerpoint/2010/main" val="31924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15" y="425875"/>
            <a:ext cx="10801352" cy="798296"/>
          </a:xfrm>
        </p:spPr>
        <p:txBody>
          <a:bodyPr/>
          <a:lstStyle/>
          <a:p>
            <a:r>
              <a:rPr lang="en-US" sz="5400" dirty="0">
                <a:effectLst>
                  <a:outerShdw blurRad="38100" dist="38100" dir="2700000" algn="tl">
                    <a:srgbClr val="000000">
                      <a:alpha val="43137"/>
                    </a:srgbClr>
                  </a:outerShdw>
                </a:effectLst>
                <a:latin typeface="+mn-lt"/>
              </a:rPr>
              <a:t>We had so many questions:</a:t>
            </a:r>
          </a:p>
        </p:txBody>
      </p:sp>
      <p:sp>
        <p:nvSpPr>
          <p:cNvPr id="4" name="Text Placeholder 3"/>
          <p:cNvSpPr>
            <a:spLocks noGrp="1"/>
          </p:cNvSpPr>
          <p:nvPr>
            <p:ph type="body" idx="13"/>
          </p:nvPr>
        </p:nvSpPr>
        <p:spPr>
          <a:xfrm>
            <a:off x="2608859" y="1876096"/>
            <a:ext cx="9583141" cy="4981904"/>
          </a:xfrm>
        </p:spPr>
        <p:txBody>
          <a:bodyPr>
            <a:normAutofit fontScale="92500" lnSpcReduction="20000"/>
          </a:bodyPr>
          <a:lstStyle/>
          <a:p>
            <a:pPr>
              <a:lnSpc>
                <a:spcPct val="110000"/>
              </a:lnSpc>
              <a:spcBef>
                <a:spcPts val="0"/>
              </a:spcBef>
              <a:spcAft>
                <a:spcPts val="3600"/>
              </a:spcAft>
            </a:pPr>
            <a:r>
              <a:rPr lang="en-US" sz="3200" dirty="0"/>
              <a:t>What was driving the sustained decrease in partner indices? </a:t>
            </a:r>
          </a:p>
          <a:p>
            <a:pPr>
              <a:lnSpc>
                <a:spcPct val="110000"/>
              </a:lnSpc>
              <a:spcBef>
                <a:spcPts val="0"/>
              </a:spcBef>
              <a:spcAft>
                <a:spcPts val="3600"/>
              </a:spcAft>
            </a:pPr>
            <a:r>
              <a:rPr lang="en-US" sz="3200" dirty="0"/>
              <a:t>What caused an increase in cases resulting in No Partner Initiated (NPI)?</a:t>
            </a:r>
          </a:p>
          <a:p>
            <a:pPr>
              <a:lnSpc>
                <a:spcPct val="110000"/>
              </a:lnSpc>
              <a:spcBef>
                <a:spcPts val="0"/>
              </a:spcBef>
              <a:spcAft>
                <a:spcPts val="3600"/>
              </a:spcAft>
            </a:pPr>
            <a:r>
              <a:rPr lang="en-US" sz="3200" dirty="0"/>
              <a:t>How does HIV status impact program outcomes?</a:t>
            </a:r>
          </a:p>
          <a:p>
            <a:pPr>
              <a:lnSpc>
                <a:spcPct val="110000"/>
              </a:lnSpc>
              <a:spcBef>
                <a:spcPts val="0"/>
              </a:spcBef>
              <a:spcAft>
                <a:spcPts val="3600"/>
              </a:spcAft>
            </a:pPr>
            <a:r>
              <a:rPr lang="en-US" sz="3200" dirty="0"/>
              <a:t>Was there partners services fatigue?</a:t>
            </a:r>
          </a:p>
          <a:p>
            <a:pPr>
              <a:lnSpc>
                <a:spcPct val="110000"/>
              </a:lnSpc>
              <a:spcBef>
                <a:spcPts val="0"/>
              </a:spcBef>
              <a:spcAft>
                <a:spcPts val="3600"/>
              </a:spcAft>
            </a:pPr>
            <a:endParaRPr lang="en-US" sz="3200" dirty="0"/>
          </a:p>
        </p:txBody>
      </p:sp>
    </p:spTree>
    <p:extLst>
      <p:ext uri="{BB962C8B-B14F-4D97-AF65-F5344CB8AC3E}">
        <p14:creationId xmlns:p14="http://schemas.microsoft.com/office/powerpoint/2010/main" val="239111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hart Placeholder 7"/>
          <p:cNvPicPr>
            <a:picLocks noGrp="1" noChangeAspect="1"/>
          </p:cNvPicPr>
          <p:nvPr>
            <p:ph type="chart" sz="quarter" idx="13"/>
          </p:nvPr>
        </p:nvPicPr>
        <p:blipFill rotWithShape="1">
          <a:blip r:embed="rId3"/>
          <a:srcRect l="2431"/>
          <a:stretch/>
        </p:blipFill>
        <p:spPr>
          <a:xfrm>
            <a:off x="641614" y="635757"/>
            <a:ext cx="11246995" cy="5720596"/>
          </a:xfrm>
          <a:prstGeom prst="rect">
            <a:avLst/>
          </a:prstGeom>
          <a:solidFill>
            <a:schemeClr val="accent1"/>
          </a:solidFill>
        </p:spPr>
      </p:pic>
      <p:sp>
        <p:nvSpPr>
          <p:cNvPr id="4" name="Slide Number Placeholder 3"/>
          <p:cNvSpPr>
            <a:spLocks noGrp="1"/>
          </p:cNvSpPr>
          <p:nvPr>
            <p:ph type="sldNum" sz="quarter" idx="12"/>
          </p:nvPr>
        </p:nvSpPr>
        <p:spPr/>
        <p:txBody>
          <a:bodyPr/>
          <a:lstStyle/>
          <a:p>
            <a:fld id="{3264D530-B60B-4A5A-91C0-C766C58A4783}" type="slidenum">
              <a:rPr lang="en-US" smtClean="0"/>
              <a:t>12</a:t>
            </a:fld>
            <a:endParaRPr lang="en-US"/>
          </a:p>
        </p:txBody>
      </p:sp>
      <p:sp>
        <p:nvSpPr>
          <p:cNvPr id="2" name="Rectangle 1"/>
          <p:cNvSpPr/>
          <p:nvPr/>
        </p:nvSpPr>
        <p:spPr>
          <a:xfrm>
            <a:off x="7614745" y="2617075"/>
            <a:ext cx="3326524" cy="756745"/>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35007" y="3657600"/>
            <a:ext cx="2286000" cy="595200"/>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26013" y="5155324"/>
            <a:ext cx="2264979" cy="861965"/>
          </a:xfrm>
          <a:prstGeom prst="rect">
            <a:avLst/>
          </a:prstGeom>
          <a:noFill/>
          <a:ln w="8255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23631" y="5155323"/>
            <a:ext cx="2058618" cy="861965"/>
          </a:xfrm>
          <a:prstGeom prst="rect">
            <a:avLst/>
          </a:prstGeom>
          <a:noFill/>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Outcomes</a:t>
            </a:r>
          </a:p>
        </p:txBody>
      </p:sp>
      <p:sp>
        <p:nvSpPr>
          <p:cNvPr id="3" name="Content Placeholder 2"/>
          <p:cNvSpPr>
            <a:spLocks noGrp="1"/>
          </p:cNvSpPr>
          <p:nvPr>
            <p:ph sz="half" idx="1"/>
          </p:nvPr>
        </p:nvSpPr>
        <p:spPr>
          <a:xfrm>
            <a:off x="2961341" y="1677881"/>
            <a:ext cx="8942484" cy="4541951"/>
          </a:xfrm>
        </p:spPr>
        <p:txBody>
          <a:bodyPr>
            <a:normAutofit lnSpcReduction="10000"/>
          </a:bodyPr>
          <a:lstStyle/>
          <a:p>
            <a:pPr marL="457200" indent="-457200">
              <a:lnSpc>
                <a:spcPct val="100000"/>
              </a:lnSpc>
              <a:spcAft>
                <a:spcPts val="1800"/>
              </a:spcAft>
              <a:buFont typeface="Arial" panose="020B0604020202020204" pitchFamily="34" charset="0"/>
              <a:buChar char="•"/>
            </a:pPr>
            <a:r>
              <a:rPr lang="en-US" sz="3200" dirty="0"/>
              <a:t>66% of cases not interviewed were males who were HIV-positive</a:t>
            </a:r>
          </a:p>
          <a:p>
            <a:pPr marL="457200" indent="-457200">
              <a:lnSpc>
                <a:spcPct val="100000"/>
              </a:lnSpc>
              <a:spcAft>
                <a:spcPts val="1800"/>
              </a:spcAft>
              <a:buFont typeface="Arial" panose="020B0604020202020204" pitchFamily="34" charset="0"/>
              <a:buChar char="•"/>
            </a:pPr>
            <a:r>
              <a:rPr lang="en-US" sz="3200" dirty="0"/>
              <a:t>80% of MSM who were HIV-positive were previously initiated for interview for HIV or previous STI (in Texas)</a:t>
            </a:r>
          </a:p>
          <a:p>
            <a:pPr marL="1143000" lvl="2" indent="-457200">
              <a:lnSpc>
                <a:spcPct val="100000"/>
              </a:lnSpc>
              <a:spcAft>
                <a:spcPts val="1800"/>
              </a:spcAft>
              <a:buFont typeface="Wingdings" panose="05000000000000000000" pitchFamily="2" charset="2"/>
              <a:buChar char="§"/>
            </a:pPr>
            <a:r>
              <a:rPr lang="en-US" sz="3200" dirty="0">
                <a:solidFill>
                  <a:schemeClr val="accent1"/>
                </a:solidFill>
              </a:rPr>
              <a:t>48% were named as a sex partner</a:t>
            </a:r>
          </a:p>
          <a:p>
            <a:pPr marL="1143000" lvl="2" indent="-457200">
              <a:lnSpc>
                <a:spcPct val="100000"/>
              </a:lnSpc>
              <a:spcAft>
                <a:spcPts val="1800"/>
              </a:spcAft>
              <a:buFont typeface="Wingdings" panose="05000000000000000000" pitchFamily="2" charset="2"/>
              <a:buChar char="§"/>
            </a:pPr>
            <a:r>
              <a:rPr lang="en-US" sz="3200" dirty="0">
                <a:solidFill>
                  <a:schemeClr val="accent1"/>
                </a:solidFill>
              </a:rPr>
              <a:t>46% had at least one NPI interview</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265863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44566" y="393847"/>
            <a:ext cx="9635359" cy="1445034"/>
          </a:xfrm>
        </p:spPr>
        <p:txBody>
          <a:bodyPr/>
          <a:lstStyle/>
          <a:p>
            <a:pPr algn="ctr"/>
            <a:r>
              <a:rPr lang="en-US" sz="3900" dirty="0">
                <a:latin typeface="+mn-lt"/>
              </a:rPr>
              <a:t>Proportion of ES Interviews with NPI Interviews by Year, 2013- 2016</a:t>
            </a:r>
            <a:br>
              <a:rPr lang="en-US" sz="3900" dirty="0"/>
            </a:br>
            <a:endParaRPr lang="en-US" sz="3900" dirty="0"/>
          </a:p>
        </p:txBody>
      </p:sp>
      <p:pic>
        <p:nvPicPr>
          <p:cNvPr id="12" name="Content Placeholder 11"/>
          <p:cNvPicPr>
            <a:picLocks noGrp="1" noChangeAspect="1"/>
          </p:cNvPicPr>
          <p:nvPr>
            <p:ph sz="quarter" idx="13"/>
          </p:nvPr>
        </p:nvPicPr>
        <p:blipFill rotWithShape="1">
          <a:blip r:embed="rId3"/>
          <a:srcRect l="11778" b="5970"/>
          <a:stretch/>
        </p:blipFill>
        <p:spPr>
          <a:xfrm>
            <a:off x="2061929" y="1562793"/>
            <a:ext cx="9417996" cy="4976122"/>
          </a:xfrm>
          <a:prstGeom prst="rect">
            <a:avLst/>
          </a:prstGeom>
        </p:spPr>
      </p:pic>
      <p:sp>
        <p:nvSpPr>
          <p:cNvPr id="7" name="Slide Number Placeholder 6"/>
          <p:cNvSpPr>
            <a:spLocks noGrp="1"/>
          </p:cNvSpPr>
          <p:nvPr>
            <p:ph type="sldNum" sz="quarter" idx="12"/>
          </p:nvPr>
        </p:nvSpPr>
        <p:spPr/>
        <p:txBody>
          <a:bodyPr/>
          <a:lstStyle/>
          <a:p>
            <a:fld id="{3264D530-B60B-4A5A-91C0-C766C58A4783}" type="slidenum">
              <a:rPr lang="en-US" smtClean="0"/>
              <a:t>14</a:t>
            </a:fld>
            <a:endParaRPr lang="en-US"/>
          </a:p>
        </p:txBody>
      </p:sp>
    </p:spTree>
    <p:extLst>
      <p:ext uri="{BB962C8B-B14F-4D97-AF65-F5344CB8AC3E}">
        <p14:creationId xmlns:p14="http://schemas.microsoft.com/office/powerpoint/2010/main" val="126192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atin typeface="+mn-lt"/>
              </a:rPr>
              <a:t>Discussion </a:t>
            </a:r>
          </a:p>
        </p:txBody>
      </p:sp>
      <p:sp>
        <p:nvSpPr>
          <p:cNvPr id="5" name="Text Placeholder 4"/>
          <p:cNvSpPr>
            <a:spLocks noGrp="1"/>
          </p:cNvSpPr>
          <p:nvPr>
            <p:ph type="body" idx="13"/>
          </p:nvPr>
        </p:nvSpPr>
        <p:spPr>
          <a:xfrm>
            <a:off x="2461806" y="1622128"/>
            <a:ext cx="9433860" cy="4871545"/>
          </a:xfrm>
        </p:spPr>
        <p:txBody>
          <a:bodyPr>
            <a:normAutofit lnSpcReduction="10000"/>
          </a:bodyPr>
          <a:lstStyle/>
          <a:p>
            <a:pPr>
              <a:lnSpc>
                <a:spcPct val="100000"/>
              </a:lnSpc>
              <a:spcBef>
                <a:spcPts val="1200"/>
              </a:spcBef>
              <a:spcAft>
                <a:spcPts val="2400"/>
              </a:spcAft>
            </a:pPr>
            <a:r>
              <a:rPr lang="en-US" sz="3600" dirty="0"/>
              <a:t>Previous NPI was a stronger predictor than HIV </a:t>
            </a:r>
            <a:r>
              <a:rPr lang="en-US" sz="3600" dirty="0" err="1"/>
              <a:t>serostatus</a:t>
            </a:r>
            <a:r>
              <a:rPr lang="en-US" sz="3600" dirty="0"/>
              <a:t> for future NPI </a:t>
            </a:r>
          </a:p>
          <a:p>
            <a:pPr>
              <a:lnSpc>
                <a:spcPct val="100000"/>
              </a:lnSpc>
              <a:spcBef>
                <a:spcPts val="1200"/>
              </a:spcBef>
              <a:spcAft>
                <a:spcPts val="2400"/>
              </a:spcAft>
            </a:pPr>
            <a:r>
              <a:rPr lang="en-US" sz="3600" dirty="0"/>
              <a:t>People who were previously initiated as a partner were more likely to participate in PS</a:t>
            </a:r>
          </a:p>
          <a:p>
            <a:pPr>
              <a:lnSpc>
                <a:spcPct val="100000"/>
              </a:lnSpc>
              <a:spcBef>
                <a:spcPts val="1200"/>
              </a:spcBef>
              <a:spcAft>
                <a:spcPts val="2400"/>
              </a:spcAft>
            </a:pPr>
            <a:r>
              <a:rPr lang="en-US" sz="3600" dirty="0"/>
              <a:t>Geospatial users had a higher partner indices</a:t>
            </a:r>
          </a:p>
          <a:p>
            <a:endParaRPr lang="en-US" dirty="0"/>
          </a:p>
        </p:txBody>
      </p:sp>
    </p:spTree>
    <p:extLst>
      <p:ext uri="{BB962C8B-B14F-4D97-AF65-F5344CB8AC3E}">
        <p14:creationId xmlns:p14="http://schemas.microsoft.com/office/powerpoint/2010/main" val="271883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2604347" y="2100238"/>
            <a:ext cx="9587653" cy="4256115"/>
          </a:xfrm>
        </p:spPr>
        <p:txBody>
          <a:bodyPr>
            <a:noAutofit/>
          </a:bodyPr>
          <a:lstStyle/>
          <a:p>
            <a:pPr>
              <a:lnSpc>
                <a:spcPct val="100000"/>
              </a:lnSpc>
              <a:spcBef>
                <a:spcPts val="600"/>
              </a:spcBef>
              <a:spcAft>
                <a:spcPts val="2400"/>
              </a:spcAft>
            </a:pPr>
            <a:r>
              <a:rPr lang="en-US" sz="3200" dirty="0"/>
              <a:t>Advocate for alternative applications for interview techniques</a:t>
            </a:r>
          </a:p>
          <a:p>
            <a:pPr>
              <a:lnSpc>
                <a:spcPct val="100000"/>
              </a:lnSpc>
              <a:spcBef>
                <a:spcPts val="600"/>
              </a:spcBef>
              <a:spcAft>
                <a:spcPts val="2400"/>
              </a:spcAft>
            </a:pPr>
            <a:r>
              <a:rPr lang="en-US" sz="3200" dirty="0"/>
              <a:t>Develop methods for documentation of </a:t>
            </a:r>
            <a:r>
              <a:rPr lang="en-US" sz="3200" dirty="0" err="1"/>
              <a:t>Marginals</a:t>
            </a:r>
            <a:endParaRPr lang="en-US" sz="3200" dirty="0"/>
          </a:p>
          <a:p>
            <a:pPr>
              <a:lnSpc>
                <a:spcPct val="100000"/>
              </a:lnSpc>
              <a:spcBef>
                <a:spcPts val="600"/>
              </a:spcBef>
              <a:spcAft>
                <a:spcPts val="2400"/>
              </a:spcAft>
            </a:pPr>
            <a:r>
              <a:rPr lang="en-US" sz="3200" dirty="0"/>
              <a:t>Documentation of partner selection venues </a:t>
            </a:r>
          </a:p>
          <a:p>
            <a:pPr marL="0" indent="0">
              <a:buNone/>
            </a:pPr>
            <a:endParaRPr lang="en-US" sz="3200" dirty="0"/>
          </a:p>
        </p:txBody>
      </p:sp>
      <p:sp>
        <p:nvSpPr>
          <p:cNvPr id="7" name="Slide Number Placeholder 6"/>
          <p:cNvSpPr>
            <a:spLocks noGrp="1"/>
          </p:cNvSpPr>
          <p:nvPr>
            <p:ph type="sldNum" sz="quarter" idx="12"/>
          </p:nvPr>
        </p:nvSpPr>
        <p:spPr/>
        <p:txBody>
          <a:bodyPr/>
          <a:lstStyle/>
          <a:p>
            <a:fld id="{3264D530-B60B-4A5A-91C0-C766C58A4783}" type="slidenum">
              <a:rPr lang="en-US" smtClean="0"/>
              <a:t>16</a:t>
            </a:fld>
            <a:endParaRPr lang="en-US"/>
          </a:p>
        </p:txBody>
      </p:sp>
      <p:sp>
        <p:nvSpPr>
          <p:cNvPr id="5" name="Title 1">
            <a:extLst>
              <a:ext uri="{FF2B5EF4-FFF2-40B4-BE49-F238E27FC236}">
                <a16:creationId xmlns:a16="http://schemas.microsoft.com/office/drawing/2014/main" id="{FEC37D78-8045-4C87-9BF6-61272865A5ED}"/>
              </a:ext>
            </a:extLst>
          </p:cNvPr>
          <p:cNvSpPr txBox="1">
            <a:spLocks/>
          </p:cNvSpPr>
          <p:nvPr/>
        </p:nvSpPr>
        <p:spPr>
          <a:xfrm>
            <a:off x="2746237" y="501647"/>
            <a:ext cx="8841193" cy="79829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5000" b="1" kern="1200">
                <a:solidFill>
                  <a:schemeClr val="bg1"/>
                </a:solidFill>
                <a:latin typeface="Rockwell" panose="02060603020205020403" pitchFamily="18" charset="0"/>
                <a:ea typeface="+mj-ea"/>
                <a:cs typeface="+mj-cs"/>
              </a:defRPr>
            </a:lvl1pPr>
          </a:lstStyle>
          <a:p>
            <a:r>
              <a:rPr lang="en-US" sz="6000" dirty="0">
                <a:latin typeface="+mn-lt"/>
              </a:rPr>
              <a:t>Future Activities</a:t>
            </a:r>
          </a:p>
        </p:txBody>
      </p:sp>
    </p:spTree>
    <p:extLst>
      <p:ext uri="{BB962C8B-B14F-4D97-AF65-F5344CB8AC3E}">
        <p14:creationId xmlns:p14="http://schemas.microsoft.com/office/powerpoint/2010/main" val="194255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392624"/>
            <a:ext cx="11604567" cy="798296"/>
          </a:xfrm>
        </p:spPr>
        <p:txBody>
          <a:bodyPr/>
          <a:lstStyle/>
          <a:p>
            <a:r>
              <a:rPr lang="en-US" sz="4000" dirty="0">
                <a:latin typeface="+mn-lt"/>
              </a:rPr>
              <a:t>We still do not know the full story…</a:t>
            </a:r>
          </a:p>
        </p:txBody>
      </p:sp>
      <p:sp>
        <p:nvSpPr>
          <p:cNvPr id="4" name="Text Placeholder 3"/>
          <p:cNvSpPr>
            <a:spLocks noGrp="1"/>
          </p:cNvSpPr>
          <p:nvPr>
            <p:ph type="body" idx="13"/>
          </p:nvPr>
        </p:nvSpPr>
        <p:spPr>
          <a:xfrm>
            <a:off x="2758140" y="2223449"/>
            <a:ext cx="8841193" cy="4132903"/>
          </a:xfrm>
        </p:spPr>
        <p:txBody>
          <a:bodyPr>
            <a:normAutofit/>
          </a:bodyPr>
          <a:lstStyle/>
          <a:p>
            <a:pPr marL="0" indent="0" algn="ctr">
              <a:buNone/>
            </a:pPr>
            <a:r>
              <a:rPr lang="en-US" sz="6600" b="1" dirty="0">
                <a:solidFill>
                  <a:schemeClr val="accent1"/>
                </a:solidFill>
                <a:effectLst>
                  <a:outerShdw blurRad="38100" dist="38100" dir="2700000" algn="tl">
                    <a:srgbClr val="000000">
                      <a:alpha val="43137"/>
                    </a:srgbClr>
                  </a:outerShdw>
                </a:effectLst>
              </a:rPr>
              <a:t>What is truly driving the decrease in partner indices?</a:t>
            </a:r>
          </a:p>
        </p:txBody>
      </p:sp>
      <p:sp>
        <p:nvSpPr>
          <p:cNvPr id="7" name="Slide Number Placeholder 6"/>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70036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F47726-A6CC-4E5D-AC1B-A4877FE411D3}"/>
              </a:ext>
            </a:extLst>
          </p:cNvPr>
          <p:cNvSpPr>
            <a:spLocks noGrp="1"/>
          </p:cNvSpPr>
          <p:nvPr>
            <p:ph type="sldNum" sz="quarter" idx="12"/>
          </p:nvPr>
        </p:nvSpPr>
        <p:spPr/>
        <p:txBody>
          <a:bodyPr/>
          <a:lstStyle/>
          <a:p>
            <a:fld id="{3264D530-B60B-4A5A-91C0-C766C58A4783}" type="slidenum">
              <a:rPr lang="en-US" smtClean="0"/>
              <a:t>18</a:t>
            </a:fld>
            <a:endParaRPr lang="en-US"/>
          </a:p>
        </p:txBody>
      </p:sp>
      <p:sp>
        <p:nvSpPr>
          <p:cNvPr id="8" name="Title 1">
            <a:extLst>
              <a:ext uri="{FF2B5EF4-FFF2-40B4-BE49-F238E27FC236}">
                <a16:creationId xmlns:a16="http://schemas.microsoft.com/office/drawing/2014/main" id="{E73034CC-FC49-4809-8C80-F2368280F46B}"/>
              </a:ext>
            </a:extLst>
          </p:cNvPr>
          <p:cNvSpPr txBox="1">
            <a:spLocks/>
          </p:cNvSpPr>
          <p:nvPr/>
        </p:nvSpPr>
        <p:spPr>
          <a:xfrm>
            <a:off x="1957961" y="437909"/>
            <a:ext cx="12420191" cy="79829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5000" b="1" kern="1200">
                <a:solidFill>
                  <a:schemeClr val="bg1"/>
                </a:solidFill>
                <a:latin typeface="Rockwell" panose="02060603020205020403" pitchFamily="18" charset="0"/>
                <a:ea typeface="+mj-ea"/>
                <a:cs typeface="+mj-cs"/>
              </a:defRPr>
            </a:lvl1pPr>
          </a:lstStyle>
          <a:p>
            <a:r>
              <a:rPr lang="en-US" sz="4400" dirty="0">
                <a:latin typeface="+mn-lt"/>
              </a:rPr>
              <a:t>Other questions for discussion</a:t>
            </a:r>
          </a:p>
        </p:txBody>
      </p:sp>
      <p:sp>
        <p:nvSpPr>
          <p:cNvPr id="10" name="Text Placeholder 3">
            <a:extLst>
              <a:ext uri="{FF2B5EF4-FFF2-40B4-BE49-F238E27FC236}">
                <a16:creationId xmlns:a16="http://schemas.microsoft.com/office/drawing/2014/main" id="{3EB0A8A6-E96A-48C1-AE53-59A13E4C8457}"/>
              </a:ext>
            </a:extLst>
          </p:cNvPr>
          <p:cNvSpPr txBox="1">
            <a:spLocks/>
          </p:cNvSpPr>
          <p:nvPr/>
        </p:nvSpPr>
        <p:spPr>
          <a:xfrm>
            <a:off x="2707586" y="1871097"/>
            <a:ext cx="9587653" cy="4256115"/>
          </a:xfrm>
          <a:prstGeom prst="rect">
            <a:avLst/>
          </a:prstGeom>
          <a:noFill/>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600"/>
              </a:spcBef>
              <a:spcAft>
                <a:spcPts val="2400"/>
              </a:spcAft>
            </a:pPr>
            <a:r>
              <a:rPr lang="en-US" sz="2000" dirty="0"/>
              <a:t>Have you noticed a similar trend of decreasing partner indices for MSM in your jurisdiction, based on HIV serostatus?</a:t>
            </a:r>
          </a:p>
          <a:p>
            <a:pPr marL="914389" lvl="1" indent="-457200">
              <a:lnSpc>
                <a:spcPct val="100000"/>
              </a:lnSpc>
              <a:spcBef>
                <a:spcPts val="600"/>
              </a:spcBef>
              <a:spcAft>
                <a:spcPts val="2400"/>
              </a:spcAft>
              <a:buFont typeface="Courier New" panose="02070309020205020404" pitchFamily="49" charset="0"/>
              <a:buChar char="o"/>
            </a:pPr>
            <a:r>
              <a:rPr lang="en-US" sz="1800" dirty="0">
                <a:solidFill>
                  <a:schemeClr val="bg1"/>
                </a:solidFill>
              </a:rPr>
              <a:t>If so, what strategies have been employed in order to address it?</a:t>
            </a:r>
          </a:p>
          <a:p>
            <a:pPr marL="914389" lvl="1" indent="-457200">
              <a:lnSpc>
                <a:spcPct val="100000"/>
              </a:lnSpc>
              <a:spcBef>
                <a:spcPts val="600"/>
              </a:spcBef>
              <a:spcAft>
                <a:spcPts val="2400"/>
              </a:spcAft>
              <a:buFont typeface="Courier New" panose="02070309020205020404" pitchFamily="49" charset="0"/>
              <a:buChar char="o"/>
            </a:pPr>
            <a:r>
              <a:rPr lang="en-US" sz="1800" dirty="0">
                <a:solidFill>
                  <a:schemeClr val="bg1"/>
                </a:solidFill>
              </a:rPr>
              <a:t>How have DIS changed their interview techniques?</a:t>
            </a:r>
          </a:p>
          <a:p>
            <a:pPr>
              <a:lnSpc>
                <a:spcPct val="100000"/>
              </a:lnSpc>
              <a:spcBef>
                <a:spcPts val="600"/>
              </a:spcBef>
              <a:spcAft>
                <a:spcPts val="2400"/>
              </a:spcAft>
            </a:pPr>
            <a:r>
              <a:rPr lang="en-US" sz="2000" dirty="0"/>
              <a:t>How are you assessing and documenting partner selection venues?</a:t>
            </a:r>
          </a:p>
          <a:p>
            <a:pPr>
              <a:lnSpc>
                <a:spcPct val="100000"/>
              </a:lnSpc>
              <a:spcBef>
                <a:spcPts val="600"/>
              </a:spcBef>
              <a:spcAft>
                <a:spcPts val="2400"/>
              </a:spcAft>
            </a:pPr>
            <a:r>
              <a:rPr lang="en-US" sz="2000" dirty="0"/>
              <a:t>What other challenges have you experienced in engaging with clients who are co-infected? </a:t>
            </a:r>
          </a:p>
          <a:p>
            <a:pPr>
              <a:lnSpc>
                <a:spcPct val="100000"/>
              </a:lnSpc>
              <a:spcBef>
                <a:spcPts val="600"/>
              </a:spcBef>
              <a:spcAft>
                <a:spcPts val="2400"/>
              </a:spcAft>
            </a:pPr>
            <a:r>
              <a:rPr lang="en-US" sz="2000" dirty="0"/>
              <a:t>If partner indices are high, why do you think that is? </a:t>
            </a:r>
          </a:p>
          <a:p>
            <a:pPr marL="800100" indent="-457200">
              <a:lnSpc>
                <a:spcPct val="100000"/>
              </a:lnSpc>
              <a:spcBef>
                <a:spcPts val="600"/>
              </a:spcBef>
              <a:spcAft>
                <a:spcPts val="2400"/>
              </a:spcAft>
              <a:buFont typeface="Courier New" panose="02070309020205020404" pitchFamily="49" charset="0"/>
              <a:buChar char="o"/>
            </a:pPr>
            <a:endParaRPr lang="en-US" dirty="0">
              <a:solidFill>
                <a:schemeClr val="bg1"/>
              </a:solidFill>
            </a:endParaRPr>
          </a:p>
          <a:p>
            <a:pPr lvl="1">
              <a:lnSpc>
                <a:spcPct val="100000"/>
              </a:lnSpc>
              <a:spcBef>
                <a:spcPts val="600"/>
              </a:spcBef>
              <a:spcAft>
                <a:spcPts val="2400"/>
              </a:spcAft>
            </a:pPr>
            <a:endParaRPr lang="en-US" sz="2800" dirty="0"/>
          </a:p>
          <a:p>
            <a:pPr lvl="1">
              <a:lnSpc>
                <a:spcPct val="100000"/>
              </a:lnSpc>
              <a:spcBef>
                <a:spcPts val="600"/>
              </a:spcBef>
              <a:spcAft>
                <a:spcPts val="2400"/>
              </a:spcAft>
            </a:pPr>
            <a:endParaRPr lang="en-US" sz="28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365581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D2F04-3648-4B35-9439-E1A850108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4352" y="2089962"/>
            <a:ext cx="1670304" cy="994881"/>
          </a:xfrm>
          <a:prstGeom prst="rect">
            <a:avLst/>
          </a:prstGeom>
        </p:spPr>
      </p:pic>
      <p:sp>
        <p:nvSpPr>
          <p:cNvPr id="7" name="Title 6">
            <a:extLst>
              <a:ext uri="{FF2B5EF4-FFF2-40B4-BE49-F238E27FC236}">
                <a16:creationId xmlns:a16="http://schemas.microsoft.com/office/drawing/2014/main" id="{190B77D9-E12C-4375-867F-4E161C2B7218}"/>
              </a:ext>
            </a:extLst>
          </p:cNvPr>
          <p:cNvSpPr>
            <a:spLocks noGrp="1"/>
          </p:cNvSpPr>
          <p:nvPr>
            <p:ph type="title"/>
          </p:nvPr>
        </p:nvSpPr>
        <p:spPr/>
        <p:txBody>
          <a:bodyPr>
            <a:normAutofit/>
          </a:bodyPr>
          <a:lstStyle/>
          <a:p>
            <a:r>
              <a:rPr lang="en-US" dirty="0"/>
              <a:t>What questions do you have?</a:t>
            </a:r>
          </a:p>
        </p:txBody>
      </p:sp>
      <p:sp>
        <p:nvSpPr>
          <p:cNvPr id="10" name="Text Placeholder 6">
            <a:extLst>
              <a:ext uri="{FF2B5EF4-FFF2-40B4-BE49-F238E27FC236}">
                <a16:creationId xmlns:a16="http://schemas.microsoft.com/office/drawing/2014/main" id="{672664C5-DB08-4C07-82D5-0C926E245AA8}"/>
              </a:ext>
            </a:extLst>
          </p:cNvPr>
          <p:cNvSpPr txBox="1">
            <a:spLocks/>
          </p:cNvSpPr>
          <p:nvPr/>
        </p:nvSpPr>
        <p:spPr>
          <a:xfrm>
            <a:off x="1682496" y="1626906"/>
            <a:ext cx="6494229" cy="404164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900" b="1" dirty="0"/>
              <a:t>Sydney </a:t>
            </a:r>
            <a:r>
              <a:rPr lang="en-US" sz="3900" b="1" dirty="0" err="1"/>
              <a:t>Minnerly</a:t>
            </a:r>
            <a:r>
              <a:rPr lang="en-US" sz="3900" b="1" dirty="0"/>
              <a:t> </a:t>
            </a:r>
          </a:p>
          <a:p>
            <a:pPr marL="0" indent="0" algn="ctr">
              <a:buNone/>
            </a:pPr>
            <a:r>
              <a:rPr lang="en-US" sz="3900" dirty="0"/>
              <a:t>Sydney.Minnerly@dshs.texas.gov</a:t>
            </a:r>
          </a:p>
          <a:p>
            <a:pPr marL="0" indent="0" algn="ctr">
              <a:buNone/>
            </a:pPr>
            <a:endParaRPr lang="en-US" sz="3900" b="1" dirty="0"/>
          </a:p>
          <a:p>
            <a:pPr marL="0" indent="0" algn="ctr">
              <a:buNone/>
            </a:pPr>
            <a:r>
              <a:rPr lang="en-US" sz="3900" b="1" dirty="0"/>
              <a:t>Karen </a:t>
            </a:r>
            <a:r>
              <a:rPr lang="en-US" sz="3900" b="1" dirty="0" err="1"/>
              <a:t>Surita</a:t>
            </a:r>
            <a:endParaRPr lang="en-US" sz="3900" b="1" dirty="0"/>
          </a:p>
          <a:p>
            <a:pPr marL="0" indent="0" algn="ctr">
              <a:buNone/>
            </a:pPr>
            <a:r>
              <a:rPr lang="en-US" sz="3900" dirty="0"/>
              <a:t>Karen.Surita@dshs.texas.gov</a:t>
            </a:r>
            <a:endParaRPr lang="en-US" sz="3900" b="1" dirty="0"/>
          </a:p>
          <a:p>
            <a:pPr marL="0" indent="0" algn="ctr">
              <a:buNone/>
            </a:pPr>
            <a:endParaRPr lang="en-US" sz="3900" dirty="0"/>
          </a:p>
          <a:p>
            <a:pPr marL="0" indent="0" algn="ctr">
              <a:buNone/>
            </a:pPr>
            <a:r>
              <a:rPr lang="en-US" sz="3900" b="1" dirty="0"/>
              <a:t>Leandra Lacy</a:t>
            </a:r>
          </a:p>
          <a:p>
            <a:pPr marL="0" indent="0" algn="ctr">
              <a:buNone/>
            </a:pPr>
            <a:r>
              <a:rPr lang="en-US" sz="3900" dirty="0"/>
              <a:t>llacy@ncsddc.org</a:t>
            </a:r>
          </a:p>
          <a:p>
            <a:pPr marL="0" indent="0" algn="ctr">
              <a:buNone/>
            </a:pPr>
            <a:endParaRPr lang="en-US" sz="3900" dirty="0"/>
          </a:p>
          <a:p>
            <a:endParaRPr lang="en-US" dirty="0"/>
          </a:p>
        </p:txBody>
      </p:sp>
      <p:pic>
        <p:nvPicPr>
          <p:cNvPr id="11" name="Picture 2" descr="http://www.ncsddc.org/wp-content/uploads/2018/05/journal-club1-1-700x611.png">
            <a:extLst>
              <a:ext uri="{FF2B5EF4-FFF2-40B4-BE49-F238E27FC236}">
                <a16:creationId xmlns:a16="http://schemas.microsoft.com/office/drawing/2014/main" id="{9266F82F-D5DB-4342-8134-072AB25B8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417" y="4088094"/>
            <a:ext cx="1670304" cy="145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9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AAEC-5E7F-4F65-9E97-FA9AE0C30751}"/>
              </a:ext>
            </a:extLst>
          </p:cNvPr>
          <p:cNvSpPr>
            <a:spLocks noGrp="1"/>
          </p:cNvSpPr>
          <p:nvPr>
            <p:ph type="title"/>
          </p:nvPr>
        </p:nvSpPr>
        <p:spPr/>
        <p:txBody>
          <a:bodyPr/>
          <a:lstStyle/>
          <a:p>
            <a:r>
              <a:rPr lang="en-US" b="1" dirty="0"/>
              <a:t>Logistics</a:t>
            </a:r>
          </a:p>
        </p:txBody>
      </p:sp>
      <p:pic>
        <p:nvPicPr>
          <p:cNvPr id="6" name="Picture 4" descr="Image result for recording icon">
            <a:extLst>
              <a:ext uri="{FF2B5EF4-FFF2-40B4-BE49-F238E27FC236}">
                <a16:creationId xmlns:a16="http://schemas.microsoft.com/office/drawing/2014/main" id="{D195E4B9-65CA-404E-8501-F02EE66567F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51165" y="2219741"/>
            <a:ext cx="2219498" cy="2219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B02DC5B4-163D-4672-B9B0-E70B7A54F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934" y="2057917"/>
            <a:ext cx="2588094" cy="3048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3780AFFB-E26C-48B7-B9E9-8208D964A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251" y="2678365"/>
            <a:ext cx="3353091" cy="1501270"/>
          </a:xfrm>
          <a:prstGeom prst="rect">
            <a:avLst/>
          </a:prstGeom>
          <a:ln w="44450">
            <a:solidFill>
              <a:schemeClr val="tx1"/>
            </a:solidFill>
          </a:ln>
        </p:spPr>
      </p:pic>
    </p:spTree>
    <p:extLst>
      <p:ext uri="{BB962C8B-B14F-4D97-AF65-F5344CB8AC3E}">
        <p14:creationId xmlns:p14="http://schemas.microsoft.com/office/powerpoint/2010/main" val="311051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Journal Club Overview</a:t>
            </a:r>
          </a:p>
        </p:txBody>
      </p:sp>
      <p:sp>
        <p:nvSpPr>
          <p:cNvPr id="2" name="Content Placeholder 1">
            <a:extLst>
              <a:ext uri="{FF2B5EF4-FFF2-40B4-BE49-F238E27FC236}">
                <a16:creationId xmlns:a16="http://schemas.microsoft.com/office/drawing/2014/main" id="{AD6ADD97-3693-42AD-9D86-3C350E47BA4F}"/>
              </a:ext>
            </a:extLst>
          </p:cNvPr>
          <p:cNvSpPr>
            <a:spLocks noGrp="1"/>
          </p:cNvSpPr>
          <p:nvPr>
            <p:ph idx="1"/>
          </p:nvPr>
        </p:nvSpPr>
        <p:spPr/>
        <p:txBody>
          <a:bodyPr>
            <a:normAutofit/>
          </a:bodyPr>
          <a:lstStyle/>
          <a:p>
            <a:r>
              <a:rPr lang="en-US" dirty="0"/>
              <a:t>Bi-monthly webinars</a:t>
            </a:r>
          </a:p>
          <a:p>
            <a:pPr lvl="1"/>
            <a:r>
              <a:rPr lang="en-US" dirty="0"/>
              <a:t>Article content will include research on progress in STD diagnostics and new treatments, a focus on specific populations that are disproportionally affected by STDs, etc. </a:t>
            </a:r>
          </a:p>
          <a:p>
            <a:pPr marL="457200" lvl="1" indent="0">
              <a:buNone/>
            </a:pPr>
            <a:endParaRPr lang="en-US" dirty="0"/>
          </a:p>
          <a:p>
            <a:r>
              <a:rPr lang="en-US" dirty="0"/>
              <a:t>Online content </a:t>
            </a:r>
          </a:p>
          <a:p>
            <a:pPr lvl="1"/>
            <a:r>
              <a:rPr lang="en-US" dirty="0"/>
              <a:t>Blog on NCSD website</a:t>
            </a:r>
          </a:p>
          <a:p>
            <a:pPr marL="0" indent="0">
              <a:buNone/>
            </a:pPr>
            <a:endParaRPr lang="en-US" dirty="0"/>
          </a:p>
        </p:txBody>
      </p:sp>
      <p:pic>
        <p:nvPicPr>
          <p:cNvPr id="5" name="Picture 2" descr="http://www.ncsddc.org/wp-content/uploads/2018/05/journal-club1-1-700x611.png">
            <a:extLst>
              <a:ext uri="{FF2B5EF4-FFF2-40B4-BE49-F238E27FC236}">
                <a16:creationId xmlns:a16="http://schemas.microsoft.com/office/drawing/2014/main" id="{ED9632D7-2C90-4C27-A2B6-A3FB01FBC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569" y="4617055"/>
            <a:ext cx="1547415" cy="135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2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A23C-D769-4739-B1A0-9481FF3DAB1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62953C1-3306-4F62-8C0B-DF9C6ECBFBBD}"/>
              </a:ext>
            </a:extLst>
          </p:cNvPr>
          <p:cNvSpPr>
            <a:spLocks noGrp="1"/>
          </p:cNvSpPr>
          <p:nvPr>
            <p:ph idx="1"/>
          </p:nvPr>
        </p:nvSpPr>
        <p:spPr/>
        <p:txBody>
          <a:bodyPr>
            <a:normAutofit/>
          </a:bodyPr>
          <a:lstStyle/>
          <a:p>
            <a:r>
              <a:rPr lang="en-US" sz="3600" dirty="0"/>
              <a:t>Introduction of presenters</a:t>
            </a:r>
          </a:p>
          <a:p>
            <a:r>
              <a:rPr lang="en-US" sz="3600" dirty="0"/>
              <a:t>Article background, methods, and results</a:t>
            </a:r>
          </a:p>
          <a:p>
            <a:r>
              <a:rPr lang="en-US" sz="3600" dirty="0"/>
              <a:t>Discussion</a:t>
            </a:r>
          </a:p>
          <a:p>
            <a:r>
              <a:rPr lang="en-US" sz="3600" dirty="0"/>
              <a:t>Q&amp;A</a:t>
            </a:r>
          </a:p>
          <a:p>
            <a:endParaRPr lang="en-US" dirty="0"/>
          </a:p>
        </p:txBody>
      </p:sp>
      <p:pic>
        <p:nvPicPr>
          <p:cNvPr id="5" name="Picture 2" descr="http://www.ncsddc.org/wp-content/uploads/2018/05/journal-club1-1-700x611.png">
            <a:extLst>
              <a:ext uri="{FF2B5EF4-FFF2-40B4-BE49-F238E27FC236}">
                <a16:creationId xmlns:a16="http://schemas.microsoft.com/office/drawing/2014/main" id="{B5DE37E1-F87E-442C-B728-421993A39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569" y="4617055"/>
            <a:ext cx="1547415" cy="135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9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A23C-D769-4739-B1A0-9481FF3DAB1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62953C1-3306-4F62-8C0B-DF9C6ECBFBBD}"/>
              </a:ext>
            </a:extLst>
          </p:cNvPr>
          <p:cNvSpPr>
            <a:spLocks noGrp="1"/>
          </p:cNvSpPr>
          <p:nvPr>
            <p:ph idx="1"/>
          </p:nvPr>
        </p:nvSpPr>
        <p:spPr/>
        <p:txBody>
          <a:bodyPr>
            <a:normAutofit/>
          </a:bodyPr>
          <a:lstStyle/>
          <a:p>
            <a:pPr lvl="1"/>
            <a:r>
              <a:rPr lang="en-US" sz="3600" dirty="0"/>
              <a:t>Describe the major sections of the journal article that is presented (i.e., background, methods, and results). </a:t>
            </a:r>
          </a:p>
          <a:p>
            <a:pPr lvl="1"/>
            <a:r>
              <a:rPr lang="en-US" sz="3600" dirty="0"/>
              <a:t>Identify the journal article’s implications for your state’s STD program.  </a:t>
            </a:r>
          </a:p>
          <a:p>
            <a:endParaRPr lang="en-US" dirty="0"/>
          </a:p>
        </p:txBody>
      </p:sp>
      <p:pic>
        <p:nvPicPr>
          <p:cNvPr id="5" name="Picture 2" descr="http://www.ncsddc.org/wp-content/uploads/2018/05/journal-club1-1-700x611.png">
            <a:extLst>
              <a:ext uri="{FF2B5EF4-FFF2-40B4-BE49-F238E27FC236}">
                <a16:creationId xmlns:a16="http://schemas.microsoft.com/office/drawing/2014/main" id="{5D437394-F291-453E-BAC9-1ECB13F1C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569" y="4617055"/>
            <a:ext cx="1547415" cy="135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9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Introduction</a:t>
            </a:r>
          </a:p>
        </p:txBody>
      </p:sp>
      <p:pic>
        <p:nvPicPr>
          <p:cNvPr id="5" name="Content Placeholder 4">
            <a:extLst>
              <a:ext uri="{FF2B5EF4-FFF2-40B4-BE49-F238E27FC236}">
                <a16:creationId xmlns:a16="http://schemas.microsoft.com/office/drawing/2014/main" id="{474C325E-73ED-419E-8F4E-13B13AD6B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9449" y="2015191"/>
            <a:ext cx="2973102" cy="2034734"/>
          </a:xfrm>
        </p:spPr>
      </p:pic>
      <p:sp>
        <p:nvSpPr>
          <p:cNvPr id="7" name="Subtitle 2">
            <a:extLst>
              <a:ext uri="{FF2B5EF4-FFF2-40B4-BE49-F238E27FC236}">
                <a16:creationId xmlns:a16="http://schemas.microsoft.com/office/drawing/2014/main" id="{BCEEAA1C-7BFA-49A8-9B46-3721CD4B58C1}"/>
              </a:ext>
            </a:extLst>
          </p:cNvPr>
          <p:cNvSpPr txBox="1">
            <a:spLocks/>
          </p:cNvSpPr>
          <p:nvPr/>
        </p:nvSpPr>
        <p:spPr>
          <a:xfrm>
            <a:off x="1603508" y="4653171"/>
            <a:ext cx="8984984" cy="1100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30D26"/>
                </a:solidFill>
                <a:effectLst/>
                <a:uLnTx/>
                <a:uFillTx/>
                <a:latin typeface="Cambria" panose="02040503050406030204"/>
                <a:ea typeface="+mn-ea"/>
                <a:cs typeface="+mn-cs"/>
              </a:rPr>
              <a:t>Sydney </a:t>
            </a:r>
            <a:r>
              <a:rPr kumimoji="0" lang="en-US" sz="2800" b="0" i="0" u="none" strike="noStrike" kern="1200" cap="none" spc="0" normalizeH="0" baseline="0" noProof="0" dirty="0" err="1">
                <a:ln>
                  <a:noFill/>
                </a:ln>
                <a:solidFill>
                  <a:srgbClr val="030D26"/>
                </a:solidFill>
                <a:effectLst/>
                <a:uLnTx/>
                <a:uFillTx/>
                <a:latin typeface="Cambria" panose="02040503050406030204"/>
                <a:ea typeface="+mn-ea"/>
                <a:cs typeface="+mn-cs"/>
              </a:rPr>
              <a:t>Minnerly</a:t>
            </a:r>
            <a:r>
              <a:rPr kumimoji="0" lang="en-US" sz="2800" b="0" i="0" u="none" strike="noStrike" kern="1200" cap="none" spc="0" normalizeH="0" baseline="0" noProof="0" dirty="0">
                <a:ln>
                  <a:noFill/>
                </a:ln>
                <a:solidFill>
                  <a:srgbClr val="030D26"/>
                </a:solidFill>
                <a:effectLst/>
                <a:uLnTx/>
                <a:uFillTx/>
                <a:latin typeface="Cambria" panose="02040503050406030204"/>
                <a:ea typeface="+mn-ea"/>
                <a:cs typeface="+mn-cs"/>
              </a:rPr>
              <a:t>, Partner Services Coordinator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30D26"/>
                </a:solidFill>
                <a:effectLst/>
                <a:uLnTx/>
                <a:uFillTx/>
                <a:latin typeface="Cambria" panose="02040503050406030204"/>
                <a:ea typeface="+mn-ea"/>
                <a:cs typeface="+mn-cs"/>
              </a:rPr>
              <a:t>Karen </a:t>
            </a:r>
            <a:r>
              <a:rPr kumimoji="0" lang="en-US" sz="2800" b="0" i="0" u="none" strike="noStrike" kern="1200" cap="none" spc="0" normalizeH="0" baseline="0" noProof="0" dirty="0" err="1">
                <a:ln>
                  <a:noFill/>
                </a:ln>
                <a:solidFill>
                  <a:srgbClr val="030D26"/>
                </a:solidFill>
                <a:effectLst/>
                <a:uLnTx/>
                <a:uFillTx/>
                <a:latin typeface="Cambria" panose="02040503050406030204"/>
                <a:ea typeface="+mn-ea"/>
                <a:cs typeface="+mn-cs"/>
              </a:rPr>
              <a:t>Surita</a:t>
            </a:r>
            <a:r>
              <a:rPr kumimoji="0" lang="en-US" sz="2800" b="0" i="0" u="none" strike="noStrike" kern="1200" cap="none" spc="0" normalizeH="0" baseline="0" noProof="0" dirty="0">
                <a:ln>
                  <a:noFill/>
                </a:ln>
                <a:solidFill>
                  <a:srgbClr val="030D26"/>
                </a:solidFill>
                <a:effectLst/>
                <a:uLnTx/>
                <a:uFillTx/>
                <a:latin typeface="Cambria" panose="02040503050406030204"/>
                <a:ea typeface="+mn-ea"/>
                <a:cs typeface="+mn-cs"/>
              </a:rPr>
              <a:t>, Data to Care Coordinator</a:t>
            </a:r>
            <a:endParaRPr kumimoji="0" lang="en-US" sz="2400" b="0" i="0" u="none" strike="noStrike" kern="1200" cap="none" spc="0" normalizeH="0" baseline="0" noProof="0" dirty="0">
              <a:ln>
                <a:noFill/>
              </a:ln>
              <a:solidFill>
                <a:srgbClr val="030D26"/>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3980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2711670" y="1481959"/>
            <a:ext cx="9144000" cy="4874393"/>
          </a:xfrm>
        </p:spPr>
        <p:txBody>
          <a:bodyPr>
            <a:normAutofit/>
          </a:bodyPr>
          <a:lstStyle/>
          <a:p>
            <a:pPr marL="0" indent="0" algn="ctr">
              <a:buNone/>
            </a:pPr>
            <a:r>
              <a:rPr lang="en-US" sz="3600" dirty="0"/>
              <a:t>Difference in Partner Services Outcomes for Men Who Have Sex With Men Diagnosed With Primary and Secondary Syphilis by HIV </a:t>
            </a:r>
            <a:r>
              <a:rPr lang="en-US" sz="3600" dirty="0" err="1"/>
              <a:t>Serostatus</a:t>
            </a:r>
            <a:endParaRPr lang="en-US" sz="3600" dirty="0"/>
          </a:p>
          <a:p>
            <a:pPr marL="0" indent="0" algn="ctr">
              <a:buNone/>
            </a:pPr>
            <a:r>
              <a:rPr lang="en-US" sz="3000" dirty="0">
                <a:solidFill>
                  <a:schemeClr val="accent1"/>
                </a:solidFill>
              </a:rPr>
              <a:t>Emily </a:t>
            </a:r>
            <a:r>
              <a:rPr lang="en-US" sz="3000" dirty="0" err="1">
                <a:solidFill>
                  <a:schemeClr val="accent1"/>
                </a:solidFill>
              </a:rPr>
              <a:t>Rowlinson</a:t>
            </a:r>
            <a:r>
              <a:rPr lang="en-US" sz="3000" dirty="0">
                <a:solidFill>
                  <a:schemeClr val="accent1"/>
                </a:solidFill>
              </a:rPr>
              <a:t>, MPH, Samuel Goings, MPH, Sydney </a:t>
            </a:r>
            <a:r>
              <a:rPr lang="en-US" sz="3000" dirty="0" err="1">
                <a:solidFill>
                  <a:schemeClr val="accent1"/>
                </a:solidFill>
              </a:rPr>
              <a:t>Minnerly</a:t>
            </a:r>
            <a:r>
              <a:rPr lang="en-US" sz="3000" dirty="0">
                <a:solidFill>
                  <a:schemeClr val="accent1"/>
                </a:solidFill>
              </a:rPr>
              <a:t>, MA, Karen Surita, BS and Sargis Pogosjans, MPH</a:t>
            </a:r>
          </a:p>
          <a:p>
            <a:pPr marL="0" indent="0" algn="ctr">
              <a:buNone/>
            </a:pPr>
            <a:endParaRPr lang="en-US" sz="3000" dirty="0">
              <a:solidFill>
                <a:schemeClr val="accent1"/>
              </a:solidFill>
            </a:endParaRPr>
          </a:p>
          <a:p>
            <a:pPr marL="0" indent="0" algn="ctr">
              <a:buNone/>
            </a:pPr>
            <a:r>
              <a:rPr lang="en-US" sz="2200" dirty="0">
                <a:solidFill>
                  <a:schemeClr val="accent1"/>
                </a:solidFill>
              </a:rPr>
              <a:t>Sexually Transmitted Diseases. 45(3):152-157, March 2018. </a:t>
            </a:r>
          </a:p>
          <a:p>
            <a:pPr marL="0" indent="0" algn="ctr">
              <a:buNone/>
            </a:pPr>
            <a:endParaRPr lang="en-US" sz="3000" dirty="0">
              <a:solidFill>
                <a:schemeClr val="accent1"/>
              </a:solidFill>
            </a:endParaRPr>
          </a:p>
          <a:p>
            <a:pPr marL="0" indent="0" algn="ctr">
              <a:buNone/>
            </a:pPr>
            <a:endParaRPr lang="en-US" sz="3000" dirty="0">
              <a:solidFill>
                <a:schemeClr val="accent1"/>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t>7</a:t>
            </a:fld>
            <a:endParaRPr lang="en-US"/>
          </a:p>
        </p:txBody>
      </p:sp>
    </p:spTree>
    <p:extLst>
      <p:ext uri="{BB962C8B-B14F-4D97-AF65-F5344CB8AC3E}">
        <p14:creationId xmlns:p14="http://schemas.microsoft.com/office/powerpoint/2010/main" val="107025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6706339" y="501743"/>
            <a:ext cx="5280614" cy="5914653"/>
          </a:xfrm>
        </p:spPr>
        <p:txBody>
          <a:bodyPr>
            <a:normAutofit/>
          </a:bodyPr>
          <a:lstStyle/>
          <a:p>
            <a:pPr>
              <a:lnSpc>
                <a:spcPct val="100000"/>
              </a:lnSpc>
              <a:spcBef>
                <a:spcPts val="1200"/>
              </a:spcBef>
              <a:spcAft>
                <a:spcPts val="2400"/>
              </a:spcAft>
            </a:pPr>
            <a:r>
              <a:rPr lang="en-US" b="1" dirty="0">
                <a:solidFill>
                  <a:srgbClr val="FFC000"/>
                </a:solidFill>
              </a:rPr>
              <a:t>18 Local and Regional Health Departments </a:t>
            </a:r>
          </a:p>
          <a:p>
            <a:pPr>
              <a:lnSpc>
                <a:spcPct val="100000"/>
              </a:lnSpc>
              <a:spcBef>
                <a:spcPts val="1200"/>
              </a:spcBef>
              <a:spcAft>
                <a:spcPts val="2400"/>
              </a:spcAft>
            </a:pPr>
            <a:r>
              <a:rPr lang="en-US" b="1" dirty="0">
                <a:solidFill>
                  <a:srgbClr val="FFC000"/>
                </a:solidFill>
              </a:rPr>
              <a:t>~100 DIS workforce</a:t>
            </a:r>
          </a:p>
          <a:p>
            <a:pPr>
              <a:lnSpc>
                <a:spcPct val="100000"/>
              </a:lnSpc>
              <a:spcBef>
                <a:spcPts val="1200"/>
              </a:spcBef>
              <a:spcAft>
                <a:spcPts val="2400"/>
              </a:spcAft>
            </a:pPr>
            <a:r>
              <a:rPr lang="en-US" b="1" dirty="0">
                <a:solidFill>
                  <a:srgbClr val="FFC000"/>
                </a:solidFill>
              </a:rPr>
              <a:t>Number of interviews:</a:t>
            </a:r>
          </a:p>
          <a:p>
            <a:pPr lvl="1" algn="ctr">
              <a:lnSpc>
                <a:spcPct val="100000"/>
              </a:lnSpc>
              <a:spcBef>
                <a:spcPts val="600"/>
              </a:spcBef>
              <a:spcAft>
                <a:spcPts val="600"/>
              </a:spcAft>
            </a:pPr>
            <a:r>
              <a:rPr lang="en-US" sz="2800" b="1" dirty="0">
                <a:solidFill>
                  <a:schemeClr val="bg1"/>
                </a:solidFill>
                <a:effectLst>
                  <a:outerShdw blurRad="38100" dist="38100" dir="2700000" algn="tl">
                    <a:srgbClr val="000000">
                      <a:alpha val="43137"/>
                    </a:srgbClr>
                  </a:outerShdw>
                </a:effectLst>
              </a:rPr>
              <a:t>Early Syphilis</a:t>
            </a:r>
          </a:p>
          <a:p>
            <a:pPr lvl="1" algn="ctr">
              <a:lnSpc>
                <a:spcPct val="100000"/>
              </a:lnSpc>
              <a:spcBef>
                <a:spcPts val="600"/>
              </a:spcBef>
              <a:spcAft>
                <a:spcPts val="600"/>
              </a:spcAft>
            </a:pPr>
            <a:r>
              <a:rPr lang="en-US" sz="2800" b="1" dirty="0">
                <a:solidFill>
                  <a:schemeClr val="bg1"/>
                </a:solidFill>
                <a:effectLst>
                  <a:outerShdw blurRad="38100" dist="38100" dir="2700000" algn="tl">
                    <a:srgbClr val="000000">
                      <a:alpha val="43137"/>
                    </a:srgbClr>
                  </a:outerShdw>
                </a:effectLst>
              </a:rPr>
              <a:t>HIV </a:t>
            </a:r>
          </a:p>
          <a:p>
            <a:pPr lvl="1" algn="ctr">
              <a:lnSpc>
                <a:spcPct val="100000"/>
              </a:lnSpc>
              <a:spcBef>
                <a:spcPts val="600"/>
              </a:spcBef>
              <a:spcAft>
                <a:spcPts val="600"/>
              </a:spcAft>
            </a:pPr>
            <a:r>
              <a:rPr lang="en-US" sz="2800" b="1" dirty="0">
                <a:solidFill>
                  <a:schemeClr val="bg1"/>
                </a:solidFill>
                <a:effectLst>
                  <a:outerShdw blurRad="38100" dist="38100" dir="2700000" algn="tl">
                    <a:srgbClr val="000000">
                      <a:alpha val="43137"/>
                    </a:srgbClr>
                  </a:outerShdw>
                </a:effectLst>
              </a:rPr>
              <a:t>Co-Infections</a:t>
            </a:r>
          </a:p>
        </p:txBody>
      </p:sp>
      <p:sp>
        <p:nvSpPr>
          <p:cNvPr id="7" name="Slide Number Placeholder 6"/>
          <p:cNvSpPr>
            <a:spLocks noGrp="1"/>
          </p:cNvSpPr>
          <p:nvPr>
            <p:ph type="sldNum" sz="quarter" idx="12"/>
          </p:nvPr>
        </p:nvSpPr>
        <p:spPr/>
        <p:txBody>
          <a:bodyPr/>
          <a:lstStyle/>
          <a:p>
            <a:fld id="{3264D530-B60B-4A5A-91C0-C766C58A4783}" type="slidenum">
              <a:rPr lang="en-US" smtClean="0"/>
              <a:t>8</a:t>
            </a:fld>
            <a:endParaRPr lang="en-US"/>
          </a:p>
        </p:txBody>
      </p:sp>
      <p:pic>
        <p:nvPicPr>
          <p:cNvPr id="8" name="Picture 4" descr="DSHS 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256707"/>
            <a:ext cx="6523459" cy="615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1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5935287" y="2133170"/>
            <a:ext cx="6023439" cy="4405745"/>
          </a:xfrm>
          <a:prstGeom prst="rect">
            <a:avLst/>
          </a:prstGeom>
          <a:effectLst>
            <a:softEdge rad="635000"/>
          </a:effectLst>
        </p:spPr>
      </p:pic>
      <p:sp>
        <p:nvSpPr>
          <p:cNvPr id="2" name="Title 1"/>
          <p:cNvSpPr>
            <a:spLocks noGrp="1"/>
          </p:cNvSpPr>
          <p:nvPr>
            <p:ph type="title"/>
          </p:nvPr>
        </p:nvSpPr>
        <p:spPr>
          <a:xfrm>
            <a:off x="295157" y="415636"/>
            <a:ext cx="9197977" cy="1106522"/>
          </a:xfrm>
        </p:spPr>
        <p:txBody>
          <a:bodyPr/>
          <a:lstStyle/>
          <a:p>
            <a:r>
              <a:rPr lang="en-US" sz="4800" dirty="0">
                <a:effectLst>
                  <a:outerShdw blurRad="38100" dist="38100" dir="2700000" algn="tl">
                    <a:srgbClr val="000000">
                      <a:alpha val="43137"/>
                    </a:srgbClr>
                  </a:outerShdw>
                </a:effectLst>
                <a:latin typeface="+mn-lt"/>
              </a:rPr>
              <a:t>Why analyze the data?</a:t>
            </a:r>
          </a:p>
        </p:txBody>
      </p:sp>
      <p:sp>
        <p:nvSpPr>
          <p:cNvPr id="3" name="Text Placeholder 2"/>
          <p:cNvSpPr>
            <a:spLocks noGrp="1"/>
          </p:cNvSpPr>
          <p:nvPr>
            <p:ph type="body" sz="quarter" idx="14"/>
          </p:nvPr>
        </p:nvSpPr>
        <p:spPr>
          <a:xfrm>
            <a:off x="577791" y="2356685"/>
            <a:ext cx="10516871" cy="4793242"/>
          </a:xfrm>
        </p:spPr>
        <p:txBody>
          <a:bodyPr>
            <a:normAutofit/>
          </a:bodyPr>
          <a:lstStyle/>
          <a:p>
            <a:pPr marL="171450" indent="-171450"/>
            <a:r>
              <a:rPr lang="en-US" sz="3200" dirty="0">
                <a:solidFill>
                  <a:schemeClr val="accent1"/>
                </a:solidFill>
              </a:rPr>
              <a:t>STD*MIS (as old as it is) is a data-rich system!</a:t>
            </a:r>
          </a:p>
          <a:p>
            <a:pPr marL="171450" indent="-171450"/>
            <a:endParaRPr lang="en-US" sz="3200" dirty="0">
              <a:solidFill>
                <a:schemeClr val="accent1"/>
              </a:solidFill>
            </a:endParaRPr>
          </a:p>
          <a:p>
            <a:pPr marL="171450" indent="-171450"/>
            <a:endParaRPr lang="en-US" sz="3200" dirty="0">
              <a:solidFill>
                <a:schemeClr val="accent1"/>
              </a:solidFill>
            </a:endParaRPr>
          </a:p>
          <a:p>
            <a:pPr marL="171450" indent="-171450"/>
            <a:r>
              <a:rPr lang="en-US" sz="3200" dirty="0">
                <a:solidFill>
                  <a:schemeClr val="accent1"/>
                </a:solidFill>
              </a:rPr>
              <a:t>Need to determine PS outcomes and assess program efficiencies</a:t>
            </a:r>
          </a:p>
          <a:p>
            <a:pPr marL="0" indent="0">
              <a:buNone/>
            </a:pPr>
            <a:endParaRPr lang="en-US" sz="3200" dirty="0">
              <a:solidFill>
                <a:schemeClr val="accent1"/>
              </a:solidFill>
            </a:endParaRPr>
          </a:p>
          <a:p>
            <a:pPr marL="171450" indent="-171450"/>
            <a:r>
              <a:rPr lang="en-US" sz="3200" dirty="0">
                <a:solidFill>
                  <a:schemeClr val="accent1"/>
                </a:solidFill>
              </a:rPr>
              <a:t>Provide opportunities to recommend changes</a:t>
            </a:r>
          </a:p>
        </p:txBody>
      </p:sp>
      <p:sp>
        <p:nvSpPr>
          <p:cNvPr id="7" name="Slide Number Placeholder 6"/>
          <p:cNvSpPr>
            <a:spLocks noGrp="1"/>
          </p:cNvSpPr>
          <p:nvPr>
            <p:ph type="sldNum" sz="quarter" idx="12"/>
          </p:nvPr>
        </p:nvSpPr>
        <p:spPr/>
        <p:txBody>
          <a:bodyPr/>
          <a:lstStyle/>
          <a:p>
            <a:fld id="{3264D530-B60B-4A5A-91C0-C766C58A4783}" type="slidenum">
              <a:rPr lang="en-US" smtClean="0"/>
              <a:t>9</a:t>
            </a:fld>
            <a:endParaRPr lang="en-US"/>
          </a:p>
        </p:txBody>
      </p:sp>
    </p:spTree>
    <p:extLst>
      <p:ext uri="{BB962C8B-B14F-4D97-AF65-F5344CB8AC3E}">
        <p14:creationId xmlns:p14="http://schemas.microsoft.com/office/powerpoint/2010/main" val="3763288273"/>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5D7FDBB7-6031-4B5A-A397-3BF4A1A94B9F}" vid="{89EE8DE0-D85D-4DA6-A711-F7042D7E95A5}"/>
    </a:ext>
  </a:extLst>
</a:theme>
</file>

<file path=ppt/theme/theme2.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5D7FDBB7-6031-4B5A-A397-3BF4A1A94B9F}" vid="{89EE8DE0-D85D-4DA6-A711-F7042D7E95A5}"/>
    </a:ext>
  </a:extLst>
</a:theme>
</file>

<file path=ppt/theme/theme3.xml><?xml version="1.0" encoding="utf-8"?>
<a:theme xmlns:a="http://schemas.openxmlformats.org/drawingml/2006/main" name="Office Theme">
  <a:themeElements>
    <a:clrScheme name="NCSD Primary">
      <a:dk1>
        <a:srgbClr val="030D26"/>
      </a:dk1>
      <a:lt1>
        <a:sysClr val="window" lastClr="FFFFFF"/>
      </a:lt1>
      <a:dk2>
        <a:srgbClr val="294581"/>
      </a:dk2>
      <a:lt2>
        <a:srgbClr val="DBE8F3"/>
      </a:lt2>
      <a:accent1>
        <a:srgbClr val="3972A9"/>
      </a:accent1>
      <a:accent2>
        <a:srgbClr val="19A88D"/>
      </a:accent2>
      <a:accent3>
        <a:srgbClr val="F5B544"/>
      </a:accent3>
      <a:accent4>
        <a:srgbClr val="7CD1BB"/>
      </a:accent4>
      <a:accent5>
        <a:srgbClr val="0B6751"/>
      </a:accent5>
      <a:accent6>
        <a:srgbClr val="BF8636"/>
      </a:accent6>
      <a:hlink>
        <a:srgbClr val="19A88D"/>
      </a:hlink>
      <a:folHlink>
        <a:srgbClr val="9B9794"/>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3889</TotalTime>
  <Words>1719</Words>
  <Application>Microsoft Office PowerPoint</Application>
  <PresentationFormat>Widescreen</PresentationFormat>
  <Paragraphs>174</Paragraphs>
  <Slides>19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Cambria</vt:lpstr>
      <vt:lpstr>Courier New</vt:lpstr>
      <vt:lpstr>Rockwell</vt:lpstr>
      <vt:lpstr>Verdana</vt:lpstr>
      <vt:lpstr>Wingdings</vt:lpstr>
      <vt:lpstr>Dark Room</vt:lpstr>
      <vt:lpstr>1_Dark Room</vt:lpstr>
      <vt:lpstr>Office Theme</vt:lpstr>
      <vt:lpstr>PowerPoint Presentation</vt:lpstr>
      <vt:lpstr>Logistics</vt:lpstr>
      <vt:lpstr>Journal Club Overview</vt:lpstr>
      <vt:lpstr>Agenda</vt:lpstr>
      <vt:lpstr>Objectives</vt:lpstr>
      <vt:lpstr>Introduction</vt:lpstr>
      <vt:lpstr>PowerPoint Presentation</vt:lpstr>
      <vt:lpstr>PowerPoint Presentation</vt:lpstr>
      <vt:lpstr>Why analyze the data?</vt:lpstr>
      <vt:lpstr>PowerPoint Presentation</vt:lpstr>
      <vt:lpstr>We had so many questions:</vt:lpstr>
      <vt:lpstr>PowerPoint Presentation</vt:lpstr>
      <vt:lpstr>Outcomes</vt:lpstr>
      <vt:lpstr>Proportion of ES Interviews with NPI Interviews by Year, 2013- 2016 </vt:lpstr>
      <vt:lpstr>Discussion </vt:lpstr>
      <vt:lpstr>PowerPoint Presentation</vt:lpstr>
      <vt:lpstr>We still do not know the full story…</vt:lpstr>
      <vt:lpstr>PowerPoint Presentation</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Morris,Allyson (DSHS)</dc:creator>
  <cp:lastModifiedBy>Leandra Lacy</cp:lastModifiedBy>
  <cp:revision>128</cp:revision>
  <cp:lastPrinted>2017-10-23T16:11:03Z</cp:lastPrinted>
  <dcterms:created xsi:type="dcterms:W3CDTF">2017-10-16T20:47:16Z</dcterms:created>
  <dcterms:modified xsi:type="dcterms:W3CDTF">2018-08-20T17:37:00Z</dcterms:modified>
</cp:coreProperties>
</file>