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Lst>
  <p:notesMasterIdLst>
    <p:notesMasterId r:id="rId39"/>
  </p:notesMasterIdLst>
  <p:handoutMasterIdLst>
    <p:handoutMasterId r:id="rId40"/>
  </p:handoutMasterIdLst>
  <p:sldIdLst>
    <p:sldId id="260" r:id="rId3"/>
    <p:sldId id="288" r:id="rId4"/>
    <p:sldId id="312" r:id="rId5"/>
    <p:sldId id="313" r:id="rId6"/>
    <p:sldId id="290" r:id="rId7"/>
    <p:sldId id="269" r:id="rId8"/>
    <p:sldId id="300" r:id="rId9"/>
    <p:sldId id="316" r:id="rId10"/>
    <p:sldId id="257" r:id="rId11"/>
    <p:sldId id="263" r:id="rId12"/>
    <p:sldId id="302" r:id="rId13"/>
    <p:sldId id="315" r:id="rId14"/>
    <p:sldId id="303" r:id="rId15"/>
    <p:sldId id="304" r:id="rId16"/>
    <p:sldId id="267" r:id="rId17"/>
    <p:sldId id="268" r:id="rId18"/>
    <p:sldId id="272" r:id="rId19"/>
    <p:sldId id="299" r:id="rId20"/>
    <p:sldId id="273" r:id="rId21"/>
    <p:sldId id="274" r:id="rId22"/>
    <p:sldId id="280" r:id="rId23"/>
    <p:sldId id="281" r:id="rId24"/>
    <p:sldId id="285" r:id="rId25"/>
    <p:sldId id="308" r:id="rId26"/>
    <p:sldId id="309" r:id="rId27"/>
    <p:sldId id="310" r:id="rId28"/>
    <p:sldId id="311" r:id="rId29"/>
    <p:sldId id="296" r:id="rId30"/>
    <p:sldId id="283" r:id="rId31"/>
    <p:sldId id="275" r:id="rId32"/>
    <p:sldId id="276" r:id="rId33"/>
    <p:sldId id="277" r:id="rId34"/>
    <p:sldId id="261" r:id="rId35"/>
    <p:sldId id="295" r:id="rId36"/>
    <p:sldId id="282" r:id="rId37"/>
    <p:sldId id="314"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868"/>
    <a:srgbClr val="1EC8A8"/>
    <a:srgbClr val="1D3059"/>
    <a:srgbClr val="1AA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55263" autoAdjust="0"/>
  </p:normalViewPr>
  <p:slideViewPr>
    <p:cSldViewPr>
      <p:cViewPr varScale="1">
        <p:scale>
          <a:sx n="39" d="100"/>
          <a:sy n="39" d="100"/>
        </p:scale>
        <p:origin x="2328" y="53"/>
      </p:cViewPr>
      <p:guideLst>
        <p:guide orient="horz" pos="2160"/>
        <p:guide pos="2880"/>
      </p:guideLst>
    </p:cSldViewPr>
  </p:slideViewPr>
  <p:notesTextViewPr>
    <p:cViewPr>
      <p:scale>
        <a:sx n="1" d="1"/>
        <a:sy n="1" d="1"/>
      </p:scale>
      <p:origin x="0" y="0"/>
    </p:cViewPr>
  </p:notesTextViewPr>
  <p:notesViewPr>
    <p:cSldViewPr>
      <p:cViewPr varScale="1">
        <p:scale>
          <a:sx n="86" d="100"/>
          <a:sy n="86" d="100"/>
        </p:scale>
        <p:origin x="-38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Reported Cases of Primary</a:t>
            </a:r>
            <a:r>
              <a:rPr lang="en-US" sz="1800" baseline="0" dirty="0">
                <a:solidFill>
                  <a:schemeClr val="tx1"/>
                </a:solidFill>
              </a:rPr>
              <a:t> and Secondary Syphilis Among Women and Rates of Congenital Syphilis, Indiana, 2012 - 2016</a:t>
            </a:r>
            <a:endParaRPr lang="en-US" sz="1800" dirty="0">
              <a:solidFill>
                <a:schemeClr val="tx1"/>
              </a:solidFill>
            </a:endParaRPr>
          </a:p>
        </c:rich>
      </c:tx>
      <c:layout>
        <c:manualLayout>
          <c:xMode val="edge"/>
          <c:yMode val="edge"/>
          <c:x val="0.11783902012248471"/>
          <c:y val="1.941099317252704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areaChart>
        <c:grouping val="standard"/>
        <c:varyColors val="0"/>
        <c:ser>
          <c:idx val="0"/>
          <c:order val="0"/>
          <c:tx>
            <c:strRef>
              <c:f>Sheet1!$B$1</c:f>
              <c:strCache>
                <c:ptCount val="1"/>
                <c:pt idx="0">
                  <c:v>P&amp;S Cases</c:v>
                </c:pt>
              </c:strCache>
            </c:strRef>
          </c:tx>
          <c:spPr>
            <a:solidFill>
              <a:schemeClr val="accent1"/>
            </a:solidFill>
            <a:ln>
              <a:noFill/>
            </a:ln>
            <a:effectLst/>
          </c:spPr>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22</c:v>
                </c:pt>
                <c:pt idx="1">
                  <c:v>18</c:v>
                </c:pt>
                <c:pt idx="2">
                  <c:v>11</c:v>
                </c:pt>
                <c:pt idx="3">
                  <c:v>28</c:v>
                </c:pt>
                <c:pt idx="4">
                  <c:v>36</c:v>
                </c:pt>
              </c:numCache>
            </c:numRef>
          </c:val>
          <c:extLst>
            <c:ext xmlns:c16="http://schemas.microsoft.com/office/drawing/2014/chart" uri="{C3380CC4-5D6E-409C-BE32-E72D297353CC}">
              <c16:uniqueId val="{00000000-2014-4C6B-BC66-B9DD8EE233DE}"/>
            </c:ext>
          </c:extLst>
        </c:ser>
        <c:dLbls>
          <c:showLegendKey val="0"/>
          <c:showVal val="0"/>
          <c:showCatName val="0"/>
          <c:showSerName val="0"/>
          <c:showPercent val="0"/>
          <c:showBubbleSize val="0"/>
        </c:dLbls>
        <c:axId val="392321144"/>
        <c:axId val="392321536"/>
      </c:areaChart>
      <c:lineChart>
        <c:grouping val="standard"/>
        <c:varyColors val="0"/>
        <c:ser>
          <c:idx val="1"/>
          <c:order val="1"/>
          <c:tx>
            <c:strRef>
              <c:f>Sheet1!$C$1</c:f>
              <c:strCache>
                <c:ptCount val="1"/>
                <c:pt idx="0">
                  <c:v>CS Rate</c:v>
                </c:pt>
              </c:strCache>
            </c:strRef>
          </c:tx>
          <c:spPr>
            <a:ln w="38100" cap="rnd">
              <a:solidFill>
                <a:schemeClr val="accent2"/>
              </a:solidFill>
              <a:round/>
            </a:ln>
            <a:effectLst>
              <a:glow rad="50800">
                <a:schemeClr val="tx1">
                  <a:lumMod val="25000"/>
                  <a:lumOff val="75000"/>
                  <a:alpha val="50000"/>
                </a:schemeClr>
              </a:glow>
            </a:effectLst>
          </c:spPr>
          <c:marker>
            <c:symbol val="circle"/>
            <c:size val="7"/>
            <c:spPr>
              <a:solidFill>
                <a:schemeClr val="accent2">
                  <a:lumMod val="40000"/>
                  <a:lumOff val="60000"/>
                </a:schemeClr>
              </a:solidFill>
              <a:ln w="9525">
                <a:solidFill>
                  <a:schemeClr val="accent2"/>
                </a:solidFill>
              </a:ln>
              <a:effectLst>
                <a:glow rad="50800">
                  <a:schemeClr val="tx1">
                    <a:lumMod val="25000"/>
                    <a:lumOff val="75000"/>
                    <a:alpha val="50000"/>
                  </a:schemeClr>
                </a:glow>
              </a:effectLst>
            </c:spPr>
          </c:marker>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0</c:v>
                </c:pt>
                <c:pt idx="1">
                  <c:v>0</c:v>
                </c:pt>
                <c:pt idx="2">
                  <c:v>9.5</c:v>
                </c:pt>
                <c:pt idx="3">
                  <c:v>8.3000000000000007</c:v>
                </c:pt>
                <c:pt idx="4">
                  <c:v>9.5</c:v>
                </c:pt>
              </c:numCache>
            </c:numRef>
          </c:val>
          <c:smooth val="0"/>
          <c:extLst>
            <c:ext xmlns:c16="http://schemas.microsoft.com/office/drawing/2014/chart" uri="{C3380CC4-5D6E-409C-BE32-E72D297353CC}">
              <c16:uniqueId val="{00000001-2014-4C6B-BC66-B9DD8EE233DE}"/>
            </c:ext>
          </c:extLst>
        </c:ser>
        <c:dLbls>
          <c:showLegendKey val="0"/>
          <c:showVal val="0"/>
          <c:showCatName val="0"/>
          <c:showSerName val="0"/>
          <c:showPercent val="0"/>
          <c:showBubbleSize val="0"/>
        </c:dLbls>
        <c:marker val="1"/>
        <c:smooth val="0"/>
        <c:axId val="392322320"/>
        <c:axId val="392321928"/>
      </c:lineChart>
      <c:catAx>
        <c:axId val="39232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92321536"/>
        <c:crosses val="autoZero"/>
        <c:auto val="1"/>
        <c:lblAlgn val="ctr"/>
        <c:lblOffset val="100"/>
        <c:noMultiLvlLbl val="0"/>
      </c:catAx>
      <c:valAx>
        <c:axId val="392321536"/>
        <c:scaling>
          <c:orientation val="minMax"/>
        </c:scaling>
        <c:delete val="0"/>
        <c:axPos val="l"/>
        <c:majorGridlines>
          <c:spPr>
            <a:ln w="9525" cap="flat" cmpd="sng" algn="ctr">
              <a:solidFill>
                <a:schemeClr val="bg1">
                  <a:lumMod val="85000"/>
                  <a:alpha val="5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Number of Cases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92321144"/>
        <c:crosses val="autoZero"/>
        <c:crossBetween val="between"/>
      </c:valAx>
      <c:valAx>
        <c:axId val="392321928"/>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Case Rate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92322320"/>
        <c:crosses val="max"/>
        <c:crossBetween val="between"/>
      </c:valAx>
      <c:catAx>
        <c:axId val="392322320"/>
        <c:scaling>
          <c:orientation val="minMax"/>
        </c:scaling>
        <c:delete val="1"/>
        <c:axPos val="b"/>
        <c:numFmt formatCode="General" sourceLinked="1"/>
        <c:majorTickMark val="out"/>
        <c:minorTickMark val="none"/>
        <c:tickLblPos val="nextTo"/>
        <c:crossAx val="392321928"/>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81099618645225E-2"/>
          <c:y val="0.12526450416580798"/>
          <c:w val="0.42162710149683635"/>
          <c:h val="0.63032822283928969"/>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E6-44B0-9921-74EDFC5703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E6-44B0-9921-74EDFC5703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E6-44B0-9921-74EDFC5703C6}"/>
              </c:ext>
            </c:extLst>
          </c:dPt>
          <c:dLbls>
            <c:dLbl>
              <c:idx val="0"/>
              <c:layout>
                <c:manualLayout>
                  <c:x val="-0.11324041811846694"/>
                  <c:y val="-3.593531078148926E-2"/>
                </c:manualLayout>
              </c:layout>
              <c:spPr>
                <a:solidFill>
                  <a:prstClr val="white"/>
                </a:solidFill>
                <a:ln w="9525" cap="flat" cmpd="sng" algn="ctr">
                  <a:solidFill>
                    <a:srgbClr val="030D26">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34645"/>
                        <a:gd name="adj2" fmla="val 139798"/>
                      </a:avLst>
                    </a:prstGeom>
                    <a:noFill/>
                    <a:ln>
                      <a:noFill/>
                    </a:ln>
                  </c15:spPr>
                </c:ext>
                <c:ext xmlns:c16="http://schemas.microsoft.com/office/drawing/2014/chart" uri="{C3380CC4-5D6E-409C-BE32-E72D297353CC}">
                  <c16:uniqueId val="{00000001-4CE6-44B0-9921-74EDFC5703C6}"/>
                </c:ext>
              </c:extLst>
            </c:dLbl>
            <c:dLbl>
              <c:idx val="1"/>
              <c:layout>
                <c:manualLayout>
                  <c:x val="0.14590592334494773"/>
                  <c:y val="-5.4900535033831925E-17"/>
                </c:manualLayout>
              </c:layout>
              <c:spPr>
                <a:solidFill>
                  <a:prstClr val="white"/>
                </a:solidFill>
                <a:ln w="9525" cap="flat" cmpd="sng" algn="ctr">
                  <a:solidFill>
                    <a:srgbClr val="030D26">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0842"/>
                        <a:gd name="adj2" fmla="val 117690"/>
                      </a:avLst>
                    </a:prstGeom>
                    <a:noFill/>
                    <a:ln>
                      <a:noFill/>
                    </a:ln>
                  </c15:spPr>
                </c:ext>
                <c:ext xmlns:c16="http://schemas.microsoft.com/office/drawing/2014/chart" uri="{C3380CC4-5D6E-409C-BE32-E72D297353CC}">
                  <c16:uniqueId val="{00000003-4CE6-44B0-9921-74EDFC5703C6}"/>
                </c:ext>
              </c:extLst>
            </c:dLbl>
            <c:dLbl>
              <c:idx val="2"/>
              <c:layout>
                <c:manualLayout>
                  <c:x val="3.7164852667905493E-2"/>
                  <c:y val="-3.9686483033872259E-3"/>
                </c:manualLayout>
              </c:layout>
              <c:spPr>
                <a:solidFill>
                  <a:prstClr val="white"/>
                </a:solidFill>
                <a:ln w="9525" cap="flat" cmpd="sng" algn="ctr">
                  <a:solidFill>
                    <a:srgbClr val="030D26">
                      <a:lumMod val="25000"/>
                      <a:lumOff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4385"/>
                        <a:gd name="adj2" fmla="val 111983"/>
                      </a:avLst>
                    </a:prstGeom>
                    <a:noFill/>
                    <a:ln>
                      <a:noFill/>
                    </a:ln>
                  </c15:spPr>
                </c:ext>
                <c:ext xmlns:c16="http://schemas.microsoft.com/office/drawing/2014/chart" uri="{C3380CC4-5D6E-409C-BE32-E72D297353CC}">
                  <c16:uniqueId val="{00000005-4CE6-44B0-9921-74EDFC5703C6}"/>
                </c:ext>
              </c:extLst>
            </c:dLbl>
            <c:spPr>
              <a:solidFill>
                <a:prstClr val="white"/>
              </a:solidFill>
              <a:ln>
                <a:solidFill>
                  <a:srgbClr val="030D26">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White</c:v>
                </c:pt>
                <c:pt idx="1">
                  <c:v>African-American</c:v>
                </c:pt>
                <c:pt idx="2">
                  <c:v>Multiracial</c:v>
                </c:pt>
              </c:strCache>
            </c:strRef>
          </c:cat>
          <c:val>
            <c:numRef>
              <c:f>Sheet1!$B$2:$B$4</c:f>
              <c:numCache>
                <c:formatCode>0%</c:formatCode>
                <c:ptCount val="3"/>
                <c:pt idx="0">
                  <c:v>0.48</c:v>
                </c:pt>
                <c:pt idx="1">
                  <c:v>0.48</c:v>
                </c:pt>
                <c:pt idx="2">
                  <c:v>0.04</c:v>
                </c:pt>
              </c:numCache>
            </c:numRef>
          </c:val>
          <c:extLst>
            <c:ext xmlns:c16="http://schemas.microsoft.com/office/drawing/2014/chart" uri="{C3380CC4-5D6E-409C-BE32-E72D297353CC}">
              <c16:uniqueId val="{00000006-4CE6-44B0-9921-74EDFC5703C6}"/>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48957983735639604"/>
          <c:y val="0.42736595425571805"/>
          <c:w val="0.36033002022288196"/>
          <c:h val="0.390629921259842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AAEAE-1400-4669-87A4-5162D1CDAE3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33F111F-F529-4786-ABCD-413558EFDBEA}">
      <dgm:prSet phldrT="[Text]"/>
      <dgm:spPr/>
      <dgm:t>
        <a:bodyPr/>
        <a:lstStyle/>
        <a:p>
          <a:r>
            <a:rPr lang="en-US" dirty="0"/>
            <a:t>Case Reviews</a:t>
          </a:r>
        </a:p>
      </dgm:t>
    </dgm:pt>
    <dgm:pt modelId="{C66B8791-A83F-4691-8B44-3A12F5A2DB9F}" type="parTrans" cxnId="{6B72FE7F-3B51-4099-AD2E-3435FDEC4EE7}">
      <dgm:prSet/>
      <dgm:spPr/>
      <dgm:t>
        <a:bodyPr/>
        <a:lstStyle/>
        <a:p>
          <a:endParaRPr lang="en-US"/>
        </a:p>
      </dgm:t>
    </dgm:pt>
    <dgm:pt modelId="{5A903CA6-E39A-4FA7-A683-C62CA0636B11}" type="sibTrans" cxnId="{6B72FE7F-3B51-4099-AD2E-3435FDEC4EE7}">
      <dgm:prSet/>
      <dgm:spPr/>
      <dgm:t>
        <a:bodyPr/>
        <a:lstStyle/>
        <a:p>
          <a:endParaRPr lang="en-US"/>
        </a:p>
      </dgm:t>
    </dgm:pt>
    <dgm:pt modelId="{17B6FF99-67BF-4387-93BC-2ED033F90AFC}">
      <dgm:prSet phldrT="[Text]"/>
      <dgm:spPr/>
      <dgm:t>
        <a:bodyPr/>
        <a:lstStyle/>
        <a:p>
          <a:r>
            <a:rPr lang="en-US" dirty="0"/>
            <a:t>DIS interview notes from case mother syphilis investigations</a:t>
          </a:r>
        </a:p>
      </dgm:t>
    </dgm:pt>
    <dgm:pt modelId="{99644EC1-B501-4DC5-8AB8-F115E6D350F5}" type="parTrans" cxnId="{647F6E6B-89AD-48AE-B15C-3907ACF042C1}">
      <dgm:prSet/>
      <dgm:spPr/>
      <dgm:t>
        <a:bodyPr/>
        <a:lstStyle/>
        <a:p>
          <a:endParaRPr lang="en-US"/>
        </a:p>
      </dgm:t>
    </dgm:pt>
    <dgm:pt modelId="{FA81A6CB-F804-4D33-80C7-AF56F062DC29}" type="sibTrans" cxnId="{647F6E6B-89AD-48AE-B15C-3907ACF042C1}">
      <dgm:prSet/>
      <dgm:spPr/>
      <dgm:t>
        <a:bodyPr/>
        <a:lstStyle/>
        <a:p>
          <a:endParaRPr lang="en-US"/>
        </a:p>
      </dgm:t>
    </dgm:pt>
    <dgm:pt modelId="{D28FB7EF-50CA-40B9-895D-829E7E326019}">
      <dgm:prSet phldrT="[Text]"/>
      <dgm:spPr/>
      <dgm:t>
        <a:bodyPr/>
        <a:lstStyle/>
        <a:p>
          <a:r>
            <a:rPr lang="en-US" dirty="0"/>
            <a:t>Maternal records with information regarding pregnancy history and prenatal care</a:t>
          </a:r>
        </a:p>
      </dgm:t>
    </dgm:pt>
    <dgm:pt modelId="{B43DC17D-BBC6-4727-8403-3AC4A364C00D}" type="parTrans" cxnId="{8A9BF728-4E48-4CBF-A5BE-CFFB2760060C}">
      <dgm:prSet/>
      <dgm:spPr/>
      <dgm:t>
        <a:bodyPr/>
        <a:lstStyle/>
        <a:p>
          <a:endParaRPr lang="en-US"/>
        </a:p>
      </dgm:t>
    </dgm:pt>
    <dgm:pt modelId="{222F3F0E-BEF1-472F-BE9E-A898AEB44BAE}" type="sibTrans" cxnId="{8A9BF728-4E48-4CBF-A5BE-CFFB2760060C}">
      <dgm:prSet/>
      <dgm:spPr/>
      <dgm:t>
        <a:bodyPr/>
        <a:lstStyle/>
        <a:p>
          <a:endParaRPr lang="en-US"/>
        </a:p>
      </dgm:t>
    </dgm:pt>
    <dgm:pt modelId="{0D272F4E-9FD9-4F84-AFD8-B13CCD32C825}">
      <dgm:prSet phldrT="[Text]"/>
      <dgm:spPr/>
      <dgm:t>
        <a:bodyPr/>
        <a:lstStyle/>
        <a:p>
          <a:r>
            <a:rPr lang="en-US" dirty="0"/>
            <a:t>Objectives</a:t>
          </a:r>
        </a:p>
      </dgm:t>
    </dgm:pt>
    <dgm:pt modelId="{4885D20B-6205-43E6-9E4C-AC5E1D5AFAC9}" type="parTrans" cxnId="{B6C8E12F-F72C-4226-B31A-2E9C7AB78DF0}">
      <dgm:prSet/>
      <dgm:spPr/>
      <dgm:t>
        <a:bodyPr/>
        <a:lstStyle/>
        <a:p>
          <a:endParaRPr lang="en-US"/>
        </a:p>
      </dgm:t>
    </dgm:pt>
    <dgm:pt modelId="{2A05860F-B01F-47BA-8AEF-70E646A4419E}" type="sibTrans" cxnId="{B6C8E12F-F72C-4226-B31A-2E9C7AB78DF0}">
      <dgm:prSet/>
      <dgm:spPr/>
      <dgm:t>
        <a:bodyPr/>
        <a:lstStyle/>
        <a:p>
          <a:endParaRPr lang="en-US"/>
        </a:p>
      </dgm:t>
    </dgm:pt>
    <dgm:pt modelId="{5CD5DDB4-954D-4AAB-95B3-C3536370BED7}">
      <dgm:prSet phldrT="[Text]"/>
      <dgm:spPr/>
      <dgm:t>
        <a:bodyPr/>
        <a:lstStyle/>
        <a:p>
          <a:r>
            <a:rPr lang="en-US" dirty="0"/>
            <a:t>Did case adhere to established CDC and ISDH screening and treatment guidelines?</a:t>
          </a:r>
        </a:p>
      </dgm:t>
    </dgm:pt>
    <dgm:pt modelId="{EE32E324-DFB0-41BF-BAD2-4C37D942BBB4}" type="parTrans" cxnId="{9547DA7F-2B8C-4CFA-AB19-ED97283944D3}">
      <dgm:prSet/>
      <dgm:spPr/>
      <dgm:t>
        <a:bodyPr/>
        <a:lstStyle/>
        <a:p>
          <a:endParaRPr lang="en-US"/>
        </a:p>
      </dgm:t>
    </dgm:pt>
    <dgm:pt modelId="{6FA1F087-0FAB-47D7-BC0C-27457CBB8B4A}" type="sibTrans" cxnId="{9547DA7F-2B8C-4CFA-AB19-ED97283944D3}">
      <dgm:prSet/>
      <dgm:spPr/>
      <dgm:t>
        <a:bodyPr/>
        <a:lstStyle/>
        <a:p>
          <a:endParaRPr lang="en-US"/>
        </a:p>
      </dgm:t>
    </dgm:pt>
    <dgm:pt modelId="{85AF61C8-605A-49D2-B2AC-B1413EDAF6C8}">
      <dgm:prSet phldrT="[Text]"/>
      <dgm:spPr/>
      <dgm:t>
        <a:bodyPr/>
        <a:lstStyle/>
        <a:p>
          <a:r>
            <a:rPr lang="en-US" dirty="0"/>
            <a:t>Coding for common themes</a:t>
          </a:r>
        </a:p>
      </dgm:t>
    </dgm:pt>
    <dgm:pt modelId="{2E1017FF-76D9-4001-9D1E-E6F95217E309}" type="parTrans" cxnId="{0A9D44F4-2811-480A-8C7E-6A53F36BBB45}">
      <dgm:prSet/>
      <dgm:spPr/>
      <dgm:t>
        <a:bodyPr/>
        <a:lstStyle/>
        <a:p>
          <a:endParaRPr lang="en-US"/>
        </a:p>
      </dgm:t>
    </dgm:pt>
    <dgm:pt modelId="{AFD61E67-EFCF-4858-A56D-B95A6E474D4F}" type="sibTrans" cxnId="{0A9D44F4-2811-480A-8C7E-6A53F36BBB45}">
      <dgm:prSet/>
      <dgm:spPr/>
      <dgm:t>
        <a:bodyPr/>
        <a:lstStyle/>
        <a:p>
          <a:endParaRPr lang="en-US"/>
        </a:p>
      </dgm:t>
    </dgm:pt>
    <dgm:pt modelId="{88ECEB23-054C-4921-808B-497F68CDDE76}">
      <dgm:prSet phldrT="[Text]"/>
      <dgm:spPr/>
      <dgm:t>
        <a:bodyPr/>
        <a:lstStyle/>
        <a:p>
          <a:r>
            <a:rPr lang="en-US" dirty="0"/>
            <a:t>Coded Factors</a:t>
          </a:r>
        </a:p>
      </dgm:t>
    </dgm:pt>
    <dgm:pt modelId="{641D3217-D140-4B5E-8D3A-1CA15CEB464B}" type="parTrans" cxnId="{0DBEFD7A-1F46-42B6-90CB-C20AF03AD646}">
      <dgm:prSet/>
      <dgm:spPr/>
      <dgm:t>
        <a:bodyPr/>
        <a:lstStyle/>
        <a:p>
          <a:endParaRPr lang="en-US"/>
        </a:p>
      </dgm:t>
    </dgm:pt>
    <dgm:pt modelId="{6DCAE918-4394-41B3-9C5C-AD8F1924B3D0}" type="sibTrans" cxnId="{0DBEFD7A-1F46-42B6-90CB-C20AF03AD646}">
      <dgm:prSet/>
      <dgm:spPr/>
      <dgm:t>
        <a:bodyPr/>
        <a:lstStyle/>
        <a:p>
          <a:endParaRPr lang="en-US"/>
        </a:p>
      </dgm:t>
    </dgm:pt>
    <dgm:pt modelId="{99B62672-87D1-47A5-8239-54636A593A89}">
      <dgm:prSet phldrT="[Text]"/>
      <dgm:spPr/>
      <dgm:t>
        <a:bodyPr/>
        <a:lstStyle/>
        <a:p>
          <a:r>
            <a:rPr lang="en-US" dirty="0"/>
            <a:t>Demographics, syphilis diagnosis, prenatal care (PNC), HIV status, housing stability, domestic violence, incarceration, drug use, health insurance, syphilis diagnosis of male syphilis partner</a:t>
          </a:r>
        </a:p>
      </dgm:t>
    </dgm:pt>
    <dgm:pt modelId="{39B5EA96-3DD3-48BF-A934-B245A5604947}" type="parTrans" cxnId="{E2FF27CC-9354-4905-BBE0-61E030280C62}">
      <dgm:prSet/>
      <dgm:spPr/>
      <dgm:t>
        <a:bodyPr/>
        <a:lstStyle/>
        <a:p>
          <a:endParaRPr lang="en-US"/>
        </a:p>
      </dgm:t>
    </dgm:pt>
    <dgm:pt modelId="{683916A6-906E-4742-A467-38B2EE5F3672}" type="sibTrans" cxnId="{E2FF27CC-9354-4905-BBE0-61E030280C62}">
      <dgm:prSet/>
      <dgm:spPr/>
      <dgm:t>
        <a:bodyPr/>
        <a:lstStyle/>
        <a:p>
          <a:endParaRPr lang="en-US"/>
        </a:p>
      </dgm:t>
    </dgm:pt>
    <dgm:pt modelId="{C5EFFAA4-01ED-40BC-80AD-407615E3F97E}" type="pres">
      <dgm:prSet presAssocID="{4DFAAEAE-1400-4669-87A4-5162D1CDAE35}" presName="linearFlow" presStyleCnt="0">
        <dgm:presLayoutVars>
          <dgm:dir/>
          <dgm:animLvl val="lvl"/>
          <dgm:resizeHandles val="exact"/>
        </dgm:presLayoutVars>
      </dgm:prSet>
      <dgm:spPr/>
    </dgm:pt>
    <dgm:pt modelId="{CA31CF7A-DCF8-4B0E-8BE6-6D0EDDBD61F0}" type="pres">
      <dgm:prSet presAssocID="{933F111F-F529-4786-ABCD-413558EFDBEA}" presName="composite" presStyleCnt="0"/>
      <dgm:spPr/>
    </dgm:pt>
    <dgm:pt modelId="{58C938C1-B6A9-46FE-9985-FE124F97896D}" type="pres">
      <dgm:prSet presAssocID="{933F111F-F529-4786-ABCD-413558EFDBEA}" presName="parentText" presStyleLbl="alignNode1" presStyleIdx="0" presStyleCnt="3" custLinFactNeighborX="-277" custLinFactNeighborY="88772">
        <dgm:presLayoutVars>
          <dgm:chMax val="1"/>
          <dgm:bulletEnabled val="1"/>
        </dgm:presLayoutVars>
      </dgm:prSet>
      <dgm:spPr/>
    </dgm:pt>
    <dgm:pt modelId="{0B35D179-F112-4BEF-93E1-999703E2007A}" type="pres">
      <dgm:prSet presAssocID="{933F111F-F529-4786-ABCD-413558EFDBEA}" presName="descendantText" presStyleLbl="alignAcc1" presStyleIdx="0" presStyleCnt="3" custLinFactY="36572" custLinFactNeighborX="-45" custLinFactNeighborY="100000">
        <dgm:presLayoutVars>
          <dgm:bulletEnabled val="1"/>
        </dgm:presLayoutVars>
      </dgm:prSet>
      <dgm:spPr/>
    </dgm:pt>
    <dgm:pt modelId="{DAEBD432-B011-45AD-8D4F-6B01274F51DD}" type="pres">
      <dgm:prSet presAssocID="{5A903CA6-E39A-4FA7-A683-C62CA0636B11}" presName="sp" presStyleCnt="0"/>
      <dgm:spPr/>
    </dgm:pt>
    <dgm:pt modelId="{67F165D0-A1A4-4A93-8ED6-32525EB55FCC}" type="pres">
      <dgm:prSet presAssocID="{0D272F4E-9FD9-4F84-AFD8-B13CCD32C825}" presName="composite" presStyleCnt="0"/>
      <dgm:spPr/>
    </dgm:pt>
    <dgm:pt modelId="{B3D0C31A-3FAB-4141-9A5E-8A30F419E3FE}" type="pres">
      <dgm:prSet presAssocID="{0D272F4E-9FD9-4F84-AFD8-B13CCD32C825}" presName="parentText" presStyleLbl="alignNode1" presStyleIdx="1" presStyleCnt="3" custLinFactNeighborX="2280" custLinFactNeighborY="-89993">
        <dgm:presLayoutVars>
          <dgm:chMax val="1"/>
          <dgm:bulletEnabled val="1"/>
        </dgm:presLayoutVars>
      </dgm:prSet>
      <dgm:spPr/>
    </dgm:pt>
    <dgm:pt modelId="{75DB3976-2D3B-4782-8D62-D592DF5BA80D}" type="pres">
      <dgm:prSet presAssocID="{0D272F4E-9FD9-4F84-AFD8-B13CCD32C825}" presName="descendantText" presStyleLbl="alignAcc1" presStyleIdx="1" presStyleCnt="3" custLinFactY="-38451" custLinFactNeighborX="369" custLinFactNeighborY="-100000">
        <dgm:presLayoutVars>
          <dgm:bulletEnabled val="1"/>
        </dgm:presLayoutVars>
      </dgm:prSet>
      <dgm:spPr/>
    </dgm:pt>
    <dgm:pt modelId="{F2651736-9462-4781-A4E7-C6D71D8A6ABD}" type="pres">
      <dgm:prSet presAssocID="{2A05860F-B01F-47BA-8AEF-70E646A4419E}" presName="sp" presStyleCnt="0"/>
      <dgm:spPr/>
    </dgm:pt>
    <dgm:pt modelId="{33A16C7B-1C69-42E9-96C9-C7AA4C862F69}" type="pres">
      <dgm:prSet presAssocID="{88ECEB23-054C-4921-808B-497F68CDDE76}" presName="composite" presStyleCnt="0"/>
      <dgm:spPr/>
    </dgm:pt>
    <dgm:pt modelId="{484A576E-1B56-4BDB-8088-966B6F8EE70D}" type="pres">
      <dgm:prSet presAssocID="{88ECEB23-054C-4921-808B-497F68CDDE76}" presName="parentText" presStyleLbl="alignNode1" presStyleIdx="2" presStyleCnt="3">
        <dgm:presLayoutVars>
          <dgm:chMax val="1"/>
          <dgm:bulletEnabled val="1"/>
        </dgm:presLayoutVars>
      </dgm:prSet>
      <dgm:spPr/>
    </dgm:pt>
    <dgm:pt modelId="{ED212235-F379-4C8C-94DA-77B7BF5E7FE2}" type="pres">
      <dgm:prSet presAssocID="{88ECEB23-054C-4921-808B-497F68CDDE76}" presName="descendantText" presStyleLbl="alignAcc1" presStyleIdx="2" presStyleCnt="3">
        <dgm:presLayoutVars>
          <dgm:bulletEnabled val="1"/>
        </dgm:presLayoutVars>
      </dgm:prSet>
      <dgm:spPr/>
    </dgm:pt>
  </dgm:ptLst>
  <dgm:cxnLst>
    <dgm:cxn modelId="{66371303-FB8C-43B3-A6D1-83D177E0BD8E}" type="presOf" srcId="{0D272F4E-9FD9-4F84-AFD8-B13CCD32C825}" destId="{B3D0C31A-3FAB-4141-9A5E-8A30F419E3FE}" srcOrd="0" destOrd="0" presId="urn:microsoft.com/office/officeart/2005/8/layout/chevron2"/>
    <dgm:cxn modelId="{EA8DAD08-E06D-47E2-A3AA-E578721E1A4A}" type="presOf" srcId="{88ECEB23-054C-4921-808B-497F68CDDE76}" destId="{484A576E-1B56-4BDB-8088-966B6F8EE70D}" srcOrd="0" destOrd="0" presId="urn:microsoft.com/office/officeart/2005/8/layout/chevron2"/>
    <dgm:cxn modelId="{8A9BF728-4E48-4CBF-A5BE-CFFB2760060C}" srcId="{933F111F-F529-4786-ABCD-413558EFDBEA}" destId="{D28FB7EF-50CA-40B9-895D-829E7E326019}" srcOrd="1" destOrd="0" parTransId="{B43DC17D-BBC6-4727-8403-3AC4A364C00D}" sibTransId="{222F3F0E-BEF1-472F-BE9E-A898AEB44BAE}"/>
    <dgm:cxn modelId="{B6C8E12F-F72C-4226-B31A-2E9C7AB78DF0}" srcId="{4DFAAEAE-1400-4669-87A4-5162D1CDAE35}" destId="{0D272F4E-9FD9-4F84-AFD8-B13CCD32C825}" srcOrd="1" destOrd="0" parTransId="{4885D20B-6205-43E6-9E4C-AC5E1D5AFAC9}" sibTransId="{2A05860F-B01F-47BA-8AEF-70E646A4419E}"/>
    <dgm:cxn modelId="{B5A5F330-9ABC-4369-B5C2-47F24B9F7959}" type="presOf" srcId="{D28FB7EF-50CA-40B9-895D-829E7E326019}" destId="{0B35D179-F112-4BEF-93E1-999703E2007A}" srcOrd="0" destOrd="1" presId="urn:microsoft.com/office/officeart/2005/8/layout/chevron2"/>
    <dgm:cxn modelId="{A4C54B38-5AEE-4736-A69B-037221F096A6}" type="presOf" srcId="{4DFAAEAE-1400-4669-87A4-5162D1CDAE35}" destId="{C5EFFAA4-01ED-40BC-80AD-407615E3F97E}" srcOrd="0" destOrd="0" presId="urn:microsoft.com/office/officeart/2005/8/layout/chevron2"/>
    <dgm:cxn modelId="{52567964-33C2-4786-A5FE-F6AF5B36A7BE}" type="presOf" srcId="{5CD5DDB4-954D-4AAB-95B3-C3536370BED7}" destId="{75DB3976-2D3B-4782-8D62-D592DF5BA80D}" srcOrd="0" destOrd="0" presId="urn:microsoft.com/office/officeart/2005/8/layout/chevron2"/>
    <dgm:cxn modelId="{647F6E6B-89AD-48AE-B15C-3907ACF042C1}" srcId="{933F111F-F529-4786-ABCD-413558EFDBEA}" destId="{17B6FF99-67BF-4387-93BC-2ED033F90AFC}" srcOrd="0" destOrd="0" parTransId="{99644EC1-B501-4DC5-8AB8-F115E6D350F5}" sibTransId="{FA81A6CB-F804-4D33-80C7-AF56F062DC29}"/>
    <dgm:cxn modelId="{0DBEFD7A-1F46-42B6-90CB-C20AF03AD646}" srcId="{4DFAAEAE-1400-4669-87A4-5162D1CDAE35}" destId="{88ECEB23-054C-4921-808B-497F68CDDE76}" srcOrd="2" destOrd="0" parTransId="{641D3217-D140-4B5E-8D3A-1CA15CEB464B}" sibTransId="{6DCAE918-4394-41B3-9C5C-AD8F1924B3D0}"/>
    <dgm:cxn modelId="{BEA3867E-E528-43C3-8E84-EC3D321F6213}" type="presOf" srcId="{933F111F-F529-4786-ABCD-413558EFDBEA}" destId="{58C938C1-B6A9-46FE-9985-FE124F97896D}" srcOrd="0" destOrd="0" presId="urn:microsoft.com/office/officeart/2005/8/layout/chevron2"/>
    <dgm:cxn modelId="{9547DA7F-2B8C-4CFA-AB19-ED97283944D3}" srcId="{0D272F4E-9FD9-4F84-AFD8-B13CCD32C825}" destId="{5CD5DDB4-954D-4AAB-95B3-C3536370BED7}" srcOrd="0" destOrd="0" parTransId="{EE32E324-DFB0-41BF-BAD2-4C37D942BBB4}" sibTransId="{6FA1F087-0FAB-47D7-BC0C-27457CBB8B4A}"/>
    <dgm:cxn modelId="{6B72FE7F-3B51-4099-AD2E-3435FDEC4EE7}" srcId="{4DFAAEAE-1400-4669-87A4-5162D1CDAE35}" destId="{933F111F-F529-4786-ABCD-413558EFDBEA}" srcOrd="0" destOrd="0" parTransId="{C66B8791-A83F-4691-8B44-3A12F5A2DB9F}" sibTransId="{5A903CA6-E39A-4FA7-A683-C62CA0636B11}"/>
    <dgm:cxn modelId="{7DAB6381-A01C-4AB1-93A9-6AFEF590FB0C}" type="presOf" srcId="{99B62672-87D1-47A5-8239-54636A593A89}" destId="{ED212235-F379-4C8C-94DA-77B7BF5E7FE2}" srcOrd="0" destOrd="0" presId="urn:microsoft.com/office/officeart/2005/8/layout/chevron2"/>
    <dgm:cxn modelId="{B53C56C9-75D9-4F02-A280-418C2CEFD783}" type="presOf" srcId="{17B6FF99-67BF-4387-93BC-2ED033F90AFC}" destId="{0B35D179-F112-4BEF-93E1-999703E2007A}" srcOrd="0" destOrd="0" presId="urn:microsoft.com/office/officeart/2005/8/layout/chevron2"/>
    <dgm:cxn modelId="{E2FF27CC-9354-4905-BBE0-61E030280C62}" srcId="{88ECEB23-054C-4921-808B-497F68CDDE76}" destId="{99B62672-87D1-47A5-8239-54636A593A89}" srcOrd="0" destOrd="0" parTransId="{39B5EA96-3DD3-48BF-A934-B245A5604947}" sibTransId="{683916A6-906E-4742-A467-38B2EE5F3672}"/>
    <dgm:cxn modelId="{268A24E9-C625-4137-A4B6-A06886D1D975}" type="presOf" srcId="{85AF61C8-605A-49D2-B2AC-B1413EDAF6C8}" destId="{75DB3976-2D3B-4782-8D62-D592DF5BA80D}" srcOrd="0" destOrd="1" presId="urn:microsoft.com/office/officeart/2005/8/layout/chevron2"/>
    <dgm:cxn modelId="{0A9D44F4-2811-480A-8C7E-6A53F36BBB45}" srcId="{0D272F4E-9FD9-4F84-AFD8-B13CCD32C825}" destId="{85AF61C8-605A-49D2-B2AC-B1413EDAF6C8}" srcOrd="1" destOrd="0" parTransId="{2E1017FF-76D9-4001-9D1E-E6F95217E309}" sibTransId="{AFD61E67-EFCF-4858-A56D-B95A6E474D4F}"/>
    <dgm:cxn modelId="{33175BD9-0B39-4A13-8170-679AB485636B}" type="presParOf" srcId="{C5EFFAA4-01ED-40BC-80AD-407615E3F97E}" destId="{CA31CF7A-DCF8-4B0E-8BE6-6D0EDDBD61F0}" srcOrd="0" destOrd="0" presId="urn:microsoft.com/office/officeart/2005/8/layout/chevron2"/>
    <dgm:cxn modelId="{3B6AD314-6DEC-432F-929D-EAD2005AE0E1}" type="presParOf" srcId="{CA31CF7A-DCF8-4B0E-8BE6-6D0EDDBD61F0}" destId="{58C938C1-B6A9-46FE-9985-FE124F97896D}" srcOrd="0" destOrd="0" presId="urn:microsoft.com/office/officeart/2005/8/layout/chevron2"/>
    <dgm:cxn modelId="{7BCB1BAB-323C-4769-8D96-BB56FE8850D9}" type="presParOf" srcId="{CA31CF7A-DCF8-4B0E-8BE6-6D0EDDBD61F0}" destId="{0B35D179-F112-4BEF-93E1-999703E2007A}" srcOrd="1" destOrd="0" presId="urn:microsoft.com/office/officeart/2005/8/layout/chevron2"/>
    <dgm:cxn modelId="{AD310546-AB16-4768-ACE6-87C37FD095FD}" type="presParOf" srcId="{C5EFFAA4-01ED-40BC-80AD-407615E3F97E}" destId="{DAEBD432-B011-45AD-8D4F-6B01274F51DD}" srcOrd="1" destOrd="0" presId="urn:microsoft.com/office/officeart/2005/8/layout/chevron2"/>
    <dgm:cxn modelId="{F61552FC-932B-4C1C-A6D4-24554D99F2FE}" type="presParOf" srcId="{C5EFFAA4-01ED-40BC-80AD-407615E3F97E}" destId="{67F165D0-A1A4-4A93-8ED6-32525EB55FCC}" srcOrd="2" destOrd="0" presId="urn:microsoft.com/office/officeart/2005/8/layout/chevron2"/>
    <dgm:cxn modelId="{AC42AF36-7DB4-4D6C-A768-E7248814DD97}" type="presParOf" srcId="{67F165D0-A1A4-4A93-8ED6-32525EB55FCC}" destId="{B3D0C31A-3FAB-4141-9A5E-8A30F419E3FE}" srcOrd="0" destOrd="0" presId="urn:microsoft.com/office/officeart/2005/8/layout/chevron2"/>
    <dgm:cxn modelId="{1A8D6C87-9DA6-4C19-9579-D132BDFD139F}" type="presParOf" srcId="{67F165D0-A1A4-4A93-8ED6-32525EB55FCC}" destId="{75DB3976-2D3B-4782-8D62-D592DF5BA80D}" srcOrd="1" destOrd="0" presId="urn:microsoft.com/office/officeart/2005/8/layout/chevron2"/>
    <dgm:cxn modelId="{66A966CA-08F3-4F49-8CBA-0C5F0E81479B}" type="presParOf" srcId="{C5EFFAA4-01ED-40BC-80AD-407615E3F97E}" destId="{F2651736-9462-4781-A4E7-C6D71D8A6ABD}" srcOrd="3" destOrd="0" presId="urn:microsoft.com/office/officeart/2005/8/layout/chevron2"/>
    <dgm:cxn modelId="{B4D71AA4-02E9-4CAD-898D-E6D5735F6DEE}" type="presParOf" srcId="{C5EFFAA4-01ED-40BC-80AD-407615E3F97E}" destId="{33A16C7B-1C69-42E9-96C9-C7AA4C862F69}" srcOrd="4" destOrd="0" presId="urn:microsoft.com/office/officeart/2005/8/layout/chevron2"/>
    <dgm:cxn modelId="{D2AA45E3-4875-40C3-B0F1-32870C0E3C3C}" type="presParOf" srcId="{33A16C7B-1C69-42E9-96C9-C7AA4C862F69}" destId="{484A576E-1B56-4BDB-8088-966B6F8EE70D}" srcOrd="0" destOrd="0" presId="urn:microsoft.com/office/officeart/2005/8/layout/chevron2"/>
    <dgm:cxn modelId="{6254F4E6-1E62-48A4-A3D2-6080DC22BC6D}" type="presParOf" srcId="{33A16C7B-1C69-42E9-96C9-C7AA4C862F69}" destId="{ED212235-F379-4C8C-94DA-77B7BF5E7FE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938C1-B6A9-46FE-9985-FE124F97896D}">
      <dsp:nvSpPr>
        <dsp:cNvPr id="0" name=""/>
        <dsp:cNvSpPr/>
      </dsp:nvSpPr>
      <dsp:spPr>
        <a:xfrm rot="5400000">
          <a:off x="-245635" y="1699784"/>
          <a:ext cx="1637567" cy="1146297"/>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Case Reviews</a:t>
          </a:r>
        </a:p>
      </dsp:txBody>
      <dsp:txXfrm rot="-5400000">
        <a:off x="1" y="2027298"/>
        <a:ext cx="1146297" cy="491270"/>
      </dsp:txXfrm>
    </dsp:sp>
    <dsp:sp modelId="{0B35D179-F112-4BEF-93E1-999703E2007A}">
      <dsp:nvSpPr>
        <dsp:cNvPr id="0" name=""/>
        <dsp:cNvSpPr/>
      </dsp:nvSpPr>
      <dsp:spPr>
        <a:xfrm rot="5400000">
          <a:off x="4152551" y="-1555295"/>
          <a:ext cx="1064418" cy="708330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DIS interview notes from case mother syphilis investigations</a:t>
          </a:r>
        </a:p>
        <a:p>
          <a:pPr marL="171450" lvl="1" indent="-171450" algn="l" defTabSz="844550">
            <a:lnSpc>
              <a:spcPct val="90000"/>
            </a:lnSpc>
            <a:spcBef>
              <a:spcPct val="0"/>
            </a:spcBef>
            <a:spcAft>
              <a:spcPct val="15000"/>
            </a:spcAft>
            <a:buChar char="•"/>
          </a:pPr>
          <a:r>
            <a:rPr lang="en-US" sz="1900" kern="1200" dirty="0"/>
            <a:t>Maternal records with information regarding pregnancy history and prenatal care</a:t>
          </a:r>
        </a:p>
      </dsp:txBody>
      <dsp:txXfrm rot="-5400000">
        <a:off x="1143110" y="1506107"/>
        <a:ext cx="7031341" cy="960496"/>
      </dsp:txXfrm>
    </dsp:sp>
    <dsp:sp modelId="{B3D0C31A-3FAB-4141-9A5E-8A30F419E3FE}">
      <dsp:nvSpPr>
        <dsp:cNvPr id="0" name=""/>
        <dsp:cNvSpPr/>
      </dsp:nvSpPr>
      <dsp:spPr>
        <a:xfrm rot="5400000">
          <a:off x="-219499" y="245635"/>
          <a:ext cx="1637567" cy="1146297"/>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Objectives</a:t>
          </a:r>
        </a:p>
      </dsp:txBody>
      <dsp:txXfrm rot="-5400000">
        <a:off x="26137" y="573149"/>
        <a:ext cx="1146297" cy="491270"/>
      </dsp:txXfrm>
    </dsp:sp>
    <dsp:sp modelId="{75DB3976-2D3B-4782-8D62-D592DF5BA80D}">
      <dsp:nvSpPr>
        <dsp:cNvPr id="0" name=""/>
        <dsp:cNvSpPr/>
      </dsp:nvSpPr>
      <dsp:spPr>
        <a:xfrm rot="5400000">
          <a:off x="4155739" y="-3009441"/>
          <a:ext cx="1064418" cy="708330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Did case adhere to established CDC and ISDH screening and treatment guidelines?</a:t>
          </a:r>
        </a:p>
        <a:p>
          <a:pPr marL="171450" lvl="1" indent="-171450" algn="l" defTabSz="844550">
            <a:lnSpc>
              <a:spcPct val="90000"/>
            </a:lnSpc>
            <a:spcBef>
              <a:spcPct val="0"/>
            </a:spcBef>
            <a:spcAft>
              <a:spcPct val="15000"/>
            </a:spcAft>
            <a:buChar char="•"/>
          </a:pPr>
          <a:r>
            <a:rPr lang="en-US" sz="1900" kern="1200" dirty="0"/>
            <a:t>Coding for common themes</a:t>
          </a:r>
        </a:p>
      </dsp:txBody>
      <dsp:txXfrm rot="-5400000">
        <a:off x="1146298" y="51961"/>
        <a:ext cx="7031341" cy="960496"/>
      </dsp:txXfrm>
    </dsp:sp>
    <dsp:sp modelId="{484A576E-1B56-4BDB-8088-966B6F8EE70D}">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Coded Factors</a:t>
          </a:r>
        </a:p>
      </dsp:txBody>
      <dsp:txXfrm rot="-5400000">
        <a:off x="1" y="3461096"/>
        <a:ext cx="1146297" cy="491270"/>
      </dsp:txXfrm>
    </dsp:sp>
    <dsp:sp modelId="{ED212235-F379-4C8C-94DA-77B7BF5E7FE2}">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Demographics, syphilis diagnosis, prenatal care (PNC), HIV status, housing stability, domestic violence, incarceration, drug use, health insurance, syphilis diagnosis of male syphilis partner</a:t>
          </a:r>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442918F-3AC4-4F90-BA32-70073CC9EF87}" type="datetimeFigureOut">
              <a:rPr lang="en-US" smtClean="0"/>
              <a:t>10/24/2018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4D3A0D-190D-4389-B906-940D2C2D3C9B}" type="slidenum">
              <a:rPr lang="en-US" smtClean="0"/>
              <a:t>‹#›</a:t>
            </a:fld>
            <a:endParaRPr lang="en-US"/>
          </a:p>
        </p:txBody>
      </p:sp>
    </p:spTree>
    <p:extLst>
      <p:ext uri="{BB962C8B-B14F-4D97-AF65-F5344CB8AC3E}">
        <p14:creationId xmlns:p14="http://schemas.microsoft.com/office/powerpoint/2010/main" val="4283692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F521AE6-C1EF-4B53-854D-F6A7DB1C63CA}" type="datetimeFigureOut">
              <a:rPr lang="en-US" smtClean="0"/>
              <a:t>10/24/2018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1F4933B-213A-45F9-961F-1A9079AAD6E1}" type="slidenum">
              <a:rPr lang="en-US" smtClean="0"/>
              <a:t>‹#›</a:t>
            </a:fld>
            <a:endParaRPr lang="en-US"/>
          </a:p>
        </p:txBody>
      </p:sp>
    </p:spTree>
    <p:extLst>
      <p:ext uri="{BB962C8B-B14F-4D97-AF65-F5344CB8AC3E}">
        <p14:creationId xmlns:p14="http://schemas.microsoft.com/office/powerpoint/2010/main" val="290977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Good afternoon and thank you for</a:t>
            </a:r>
            <a:r>
              <a:rPr lang="en-US" baseline="0" dirty="0"/>
              <a:t> joining us for the third installment of Et AL: The NCSD Journal Club. My name is Leandra Lacy and I am the Capacity Building Manager for the National Coalition of STD Directors. My hope is that this journal club will not only help to keep you abreast of current STD literature but also that you can use the findings from articles presented and apply them to your own STD programs. </a:t>
            </a:r>
          </a:p>
          <a:p>
            <a:endParaRPr lang="en-US" dirty="0"/>
          </a:p>
        </p:txBody>
      </p:sp>
      <p:sp>
        <p:nvSpPr>
          <p:cNvPr id="4" name="Slide Number Placeholder 3"/>
          <p:cNvSpPr>
            <a:spLocks noGrp="1"/>
          </p:cNvSpPr>
          <p:nvPr>
            <p:ph type="sldNum" sz="quarter" idx="5"/>
          </p:nvPr>
        </p:nvSpPr>
        <p:spPr/>
        <p:txBody>
          <a:bodyPr/>
          <a:lstStyle/>
          <a:p>
            <a:fld id="{81F4933B-213A-45F9-961F-1A9079AAD6E1}" type="slidenum">
              <a:rPr lang="en-US" smtClean="0"/>
              <a:t>1</a:t>
            </a:fld>
            <a:endParaRPr lang="en-US"/>
          </a:p>
        </p:txBody>
      </p:sp>
    </p:spTree>
    <p:extLst>
      <p:ext uri="{BB962C8B-B14F-4D97-AF65-F5344CB8AC3E}">
        <p14:creationId xmlns:p14="http://schemas.microsoft.com/office/powerpoint/2010/main" val="143114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10</a:t>
            </a:fld>
            <a:endParaRPr lang="en-US"/>
          </a:p>
        </p:txBody>
      </p:sp>
    </p:spTree>
    <p:extLst>
      <p:ext uri="{BB962C8B-B14F-4D97-AF65-F5344CB8AC3E}">
        <p14:creationId xmlns:p14="http://schemas.microsoft.com/office/powerpoint/2010/main" val="257253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maternal records are the maternal</a:t>
            </a:r>
            <a:r>
              <a:rPr lang="en-US" baseline="0" dirty="0"/>
              <a:t> portion of the congenital syphilis case report form</a:t>
            </a:r>
            <a:endParaRPr lang="en-US" dirty="0"/>
          </a:p>
        </p:txBody>
      </p:sp>
      <p:sp>
        <p:nvSpPr>
          <p:cNvPr id="4" name="Slide Number Placeholder 3"/>
          <p:cNvSpPr>
            <a:spLocks noGrp="1"/>
          </p:cNvSpPr>
          <p:nvPr>
            <p:ph type="sldNum" sz="quarter" idx="10"/>
          </p:nvPr>
        </p:nvSpPr>
        <p:spPr/>
        <p:txBody>
          <a:bodyPr/>
          <a:lstStyle/>
          <a:p>
            <a:fld id="{81F4933B-213A-45F9-961F-1A9079AAD6E1}" type="slidenum">
              <a:rPr lang="en-US" smtClean="0"/>
              <a:t>11</a:t>
            </a:fld>
            <a:endParaRPr lang="en-US"/>
          </a:p>
        </p:txBody>
      </p:sp>
    </p:spTree>
    <p:extLst>
      <p:ext uri="{BB962C8B-B14F-4D97-AF65-F5344CB8AC3E}">
        <p14:creationId xmlns:p14="http://schemas.microsoft.com/office/powerpoint/2010/main" val="153882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12</a:t>
            </a:fld>
            <a:endParaRPr lang="en-US"/>
          </a:p>
        </p:txBody>
      </p:sp>
    </p:spTree>
    <p:extLst>
      <p:ext uri="{BB962C8B-B14F-4D97-AF65-F5344CB8AC3E}">
        <p14:creationId xmlns:p14="http://schemas.microsoft.com/office/powerpoint/2010/main" val="210278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None reported Hispanic ethnicity</a:t>
            </a:r>
          </a:p>
          <a:p>
            <a:pPr defTabSz="931774">
              <a:defRPr/>
            </a:pPr>
            <a:r>
              <a:rPr lang="en-US" dirty="0"/>
              <a:t>91.3% had health insurance</a:t>
            </a:r>
          </a:p>
          <a:p>
            <a:endParaRPr lang="en-US" dirty="0"/>
          </a:p>
        </p:txBody>
      </p:sp>
      <p:sp>
        <p:nvSpPr>
          <p:cNvPr id="4" name="Slide Number Placeholder 3"/>
          <p:cNvSpPr>
            <a:spLocks noGrp="1"/>
          </p:cNvSpPr>
          <p:nvPr>
            <p:ph type="sldNum" sz="quarter" idx="10"/>
          </p:nvPr>
        </p:nvSpPr>
        <p:spPr/>
        <p:txBody>
          <a:bodyPr/>
          <a:lstStyle/>
          <a:p>
            <a:fld id="{2FDDA4DA-30B4-4EBA-BAC9-03220236CEDA}" type="slidenum">
              <a:rPr lang="en-US" smtClean="0"/>
              <a:t>13</a:t>
            </a:fld>
            <a:endParaRPr lang="en-US"/>
          </a:p>
        </p:txBody>
      </p:sp>
    </p:spTree>
    <p:extLst>
      <p:ext uri="{BB962C8B-B14F-4D97-AF65-F5344CB8AC3E}">
        <p14:creationId xmlns:p14="http://schemas.microsoft.com/office/powerpoint/2010/main" val="2456157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3</a:t>
            </a:r>
            <a:r>
              <a:rPr lang="en-US" baseline="0" dirty="0"/>
              <a:t> stillbirths: </a:t>
            </a:r>
            <a:r>
              <a:rPr lang="en-US" dirty="0"/>
              <a:t>1 born alive and then died</a:t>
            </a:r>
          </a:p>
        </p:txBody>
      </p:sp>
      <p:sp>
        <p:nvSpPr>
          <p:cNvPr id="4" name="Slide Number Placeholder 3"/>
          <p:cNvSpPr>
            <a:spLocks noGrp="1"/>
          </p:cNvSpPr>
          <p:nvPr>
            <p:ph type="sldNum" sz="quarter" idx="10"/>
          </p:nvPr>
        </p:nvSpPr>
        <p:spPr/>
        <p:txBody>
          <a:bodyPr/>
          <a:lstStyle/>
          <a:p>
            <a:fld id="{81F4933B-213A-45F9-961F-1A9079AAD6E1}" type="slidenum">
              <a:rPr lang="en-US" smtClean="0"/>
              <a:t>14</a:t>
            </a:fld>
            <a:endParaRPr lang="en-US"/>
          </a:p>
        </p:txBody>
      </p:sp>
    </p:spTree>
    <p:extLst>
      <p:ext uri="{BB962C8B-B14F-4D97-AF65-F5344CB8AC3E}">
        <p14:creationId xmlns:p14="http://schemas.microsoft.com/office/powerpoint/2010/main" val="2217193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15</a:t>
            </a:fld>
            <a:endParaRPr lang="en-US"/>
          </a:p>
        </p:txBody>
      </p:sp>
    </p:spTree>
    <p:extLst>
      <p:ext uri="{BB962C8B-B14F-4D97-AF65-F5344CB8AC3E}">
        <p14:creationId xmlns:p14="http://schemas.microsoft.com/office/powerpoint/2010/main" val="279240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16</a:t>
            </a:fld>
            <a:endParaRPr lang="en-US"/>
          </a:p>
        </p:txBody>
      </p:sp>
    </p:spTree>
    <p:extLst>
      <p:ext uri="{BB962C8B-B14F-4D97-AF65-F5344CB8AC3E}">
        <p14:creationId xmlns:p14="http://schemas.microsoft.com/office/powerpoint/2010/main" val="192218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57066" indent="-291179">
              <a:defRPr>
                <a:solidFill>
                  <a:schemeClr val="tx1"/>
                </a:solidFill>
                <a:latin typeface="Tw Cen MT" panose="020B0602020104020603" pitchFamily="34" charset="0"/>
              </a:defRPr>
            </a:lvl2pPr>
            <a:lvl3pPr marL="1164717" indent="-232943">
              <a:defRPr>
                <a:solidFill>
                  <a:schemeClr val="tx1"/>
                </a:solidFill>
                <a:latin typeface="Tw Cen MT" panose="020B0602020104020603" pitchFamily="34" charset="0"/>
              </a:defRPr>
            </a:lvl3pPr>
            <a:lvl4pPr marL="1630604" indent="-232943">
              <a:defRPr>
                <a:solidFill>
                  <a:schemeClr val="tx1"/>
                </a:solidFill>
                <a:latin typeface="Tw Cen MT" panose="020B0602020104020603" pitchFamily="34" charset="0"/>
              </a:defRPr>
            </a:lvl4pPr>
            <a:lvl5pPr marL="2096491" indent="-232943">
              <a:defRPr>
                <a:solidFill>
                  <a:schemeClr val="tx1"/>
                </a:solidFill>
                <a:latin typeface="Tw Cen MT" panose="020B0602020104020603" pitchFamily="34" charset="0"/>
              </a:defRPr>
            </a:lvl5pPr>
            <a:lvl6pPr marL="2562377" indent="-232943" eaLnBrk="0" fontAlgn="base" hangingPunct="0">
              <a:spcBef>
                <a:spcPct val="0"/>
              </a:spcBef>
              <a:spcAft>
                <a:spcPct val="0"/>
              </a:spcAft>
              <a:defRPr>
                <a:solidFill>
                  <a:schemeClr val="tx1"/>
                </a:solidFill>
                <a:latin typeface="Tw Cen MT" panose="020B0602020104020603" pitchFamily="34" charset="0"/>
              </a:defRPr>
            </a:lvl6pPr>
            <a:lvl7pPr marL="3028264" indent="-232943" eaLnBrk="0" fontAlgn="base" hangingPunct="0">
              <a:spcBef>
                <a:spcPct val="0"/>
              </a:spcBef>
              <a:spcAft>
                <a:spcPct val="0"/>
              </a:spcAft>
              <a:defRPr>
                <a:solidFill>
                  <a:schemeClr val="tx1"/>
                </a:solidFill>
                <a:latin typeface="Tw Cen MT" panose="020B0602020104020603" pitchFamily="34" charset="0"/>
              </a:defRPr>
            </a:lvl7pPr>
            <a:lvl8pPr marL="3494151" indent="-232943" eaLnBrk="0" fontAlgn="base" hangingPunct="0">
              <a:spcBef>
                <a:spcPct val="0"/>
              </a:spcBef>
              <a:spcAft>
                <a:spcPct val="0"/>
              </a:spcAft>
              <a:defRPr>
                <a:solidFill>
                  <a:schemeClr val="tx1"/>
                </a:solidFill>
                <a:latin typeface="Tw Cen MT" panose="020B0602020104020603" pitchFamily="34" charset="0"/>
              </a:defRPr>
            </a:lvl8pPr>
            <a:lvl9pPr marL="3960038" indent="-232943" eaLnBrk="0" fontAlgn="base" hangingPunct="0">
              <a:spcBef>
                <a:spcPct val="0"/>
              </a:spcBef>
              <a:spcAft>
                <a:spcPct val="0"/>
              </a:spcAft>
              <a:defRPr>
                <a:solidFill>
                  <a:schemeClr val="tx1"/>
                </a:solidFill>
                <a:latin typeface="Tw Cen MT" panose="020B0602020104020603" pitchFamily="34" charset="0"/>
              </a:defRPr>
            </a:lvl9pPr>
          </a:lstStyle>
          <a:p>
            <a:fld id="{E2B76E17-04DB-422E-905E-EE82931746B8}" type="slidenum">
              <a:rPr lang="en-US" altLang="en-US" smtClean="0"/>
              <a:pPr/>
              <a:t>17</a:t>
            </a:fld>
            <a:endParaRPr lang="en-US" altLang="en-US"/>
          </a:p>
        </p:txBody>
      </p:sp>
    </p:spTree>
    <p:extLst>
      <p:ext uri="{BB962C8B-B14F-4D97-AF65-F5344CB8AC3E}">
        <p14:creationId xmlns:p14="http://schemas.microsoft.com/office/powerpoint/2010/main" val="119346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18</a:t>
            </a:fld>
            <a:endParaRPr lang="en-US"/>
          </a:p>
        </p:txBody>
      </p:sp>
    </p:spTree>
    <p:extLst>
      <p:ext uri="{BB962C8B-B14F-4D97-AF65-F5344CB8AC3E}">
        <p14:creationId xmlns:p14="http://schemas.microsoft.com/office/powerpoint/2010/main" val="2116881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19</a:t>
            </a:fld>
            <a:endParaRPr lang="en-US"/>
          </a:p>
        </p:txBody>
      </p:sp>
    </p:spTree>
    <p:extLst>
      <p:ext uri="{BB962C8B-B14F-4D97-AF65-F5344CB8AC3E}">
        <p14:creationId xmlns:p14="http://schemas.microsoft.com/office/powerpoint/2010/main" val="9858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reminder that this webinar IS being recorded, and that recording will be made available within one week of this presentation. All lines</a:t>
            </a:r>
            <a:r>
              <a:rPr lang="en-US" baseline="0" dirty="0"/>
              <a:t> have been muted. There will be an opportunity at the end to unmute specific lines for questions. If you have questions or need technical help during this call, please utilize the chat function in the bottom right corner of your screen. You can private message my colleague Neil Rana, who is listed as a host, or myself. I am listed as Sara Stahlberg. All questions will be addressed at the end, but we will keep a queue so please send them our way as they come up. </a:t>
            </a:r>
          </a:p>
          <a:p>
            <a:endParaRPr lang="en-US" baseline="0" dirty="0"/>
          </a:p>
          <a:p>
            <a:r>
              <a:rPr lang="en-US" baseline="0" dirty="0"/>
              <a:t>I also want to flag for you that there is a box called “files” on your screen. In this box, you will find the journal article presented, in case you need to download and reference it. </a:t>
            </a:r>
          </a:p>
        </p:txBody>
      </p:sp>
      <p:sp>
        <p:nvSpPr>
          <p:cNvPr id="4" name="Slide Number Placeholder 3"/>
          <p:cNvSpPr>
            <a:spLocks noGrp="1"/>
          </p:cNvSpPr>
          <p:nvPr>
            <p:ph type="sldNum" sz="quarter" idx="10"/>
          </p:nvPr>
        </p:nvSpPr>
        <p:spPr/>
        <p:txBody>
          <a:bodyPr/>
          <a:lstStyle/>
          <a:p>
            <a:pPr defTabSz="931774">
              <a:defRPr/>
            </a:pPr>
            <a:fld id="{EEDE7C57-A137-4A33-BE1D-0A65D29B0A2A}"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403184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20</a:t>
            </a:fld>
            <a:endParaRPr lang="en-US"/>
          </a:p>
        </p:txBody>
      </p:sp>
    </p:spTree>
    <p:extLst>
      <p:ext uri="{BB962C8B-B14F-4D97-AF65-F5344CB8AC3E}">
        <p14:creationId xmlns:p14="http://schemas.microsoft.com/office/powerpoint/2010/main" val="2646659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21</a:t>
            </a:fld>
            <a:endParaRPr lang="en-US"/>
          </a:p>
        </p:txBody>
      </p:sp>
    </p:spTree>
    <p:extLst>
      <p:ext uri="{BB962C8B-B14F-4D97-AF65-F5344CB8AC3E}">
        <p14:creationId xmlns:p14="http://schemas.microsoft.com/office/powerpoint/2010/main" val="2887663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22</a:t>
            </a:fld>
            <a:endParaRPr lang="en-US"/>
          </a:p>
        </p:txBody>
      </p:sp>
    </p:spTree>
    <p:extLst>
      <p:ext uri="{BB962C8B-B14F-4D97-AF65-F5344CB8AC3E}">
        <p14:creationId xmlns:p14="http://schemas.microsoft.com/office/powerpoint/2010/main" val="767206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23</a:t>
            </a:fld>
            <a:endParaRPr lang="en-US"/>
          </a:p>
        </p:txBody>
      </p:sp>
    </p:spTree>
    <p:extLst>
      <p:ext uri="{BB962C8B-B14F-4D97-AF65-F5344CB8AC3E}">
        <p14:creationId xmlns:p14="http://schemas.microsoft.com/office/powerpoint/2010/main" val="315268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24</a:t>
            </a:fld>
            <a:endParaRPr lang="en-US"/>
          </a:p>
        </p:txBody>
      </p:sp>
    </p:spTree>
    <p:extLst>
      <p:ext uri="{BB962C8B-B14F-4D97-AF65-F5344CB8AC3E}">
        <p14:creationId xmlns:p14="http://schemas.microsoft.com/office/powerpoint/2010/main" val="744883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25</a:t>
            </a:fld>
            <a:endParaRPr lang="en-US"/>
          </a:p>
        </p:txBody>
      </p:sp>
    </p:spTree>
    <p:extLst>
      <p:ext uri="{BB962C8B-B14F-4D97-AF65-F5344CB8AC3E}">
        <p14:creationId xmlns:p14="http://schemas.microsoft.com/office/powerpoint/2010/main" val="1142423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26</a:t>
            </a:fld>
            <a:endParaRPr lang="en-US"/>
          </a:p>
        </p:txBody>
      </p:sp>
    </p:spTree>
    <p:extLst>
      <p:ext uri="{BB962C8B-B14F-4D97-AF65-F5344CB8AC3E}">
        <p14:creationId xmlns:p14="http://schemas.microsoft.com/office/powerpoint/2010/main" val="3573440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27</a:t>
            </a:fld>
            <a:endParaRPr lang="en-US"/>
          </a:p>
        </p:txBody>
      </p:sp>
    </p:spTree>
    <p:extLst>
      <p:ext uri="{BB962C8B-B14F-4D97-AF65-F5344CB8AC3E}">
        <p14:creationId xmlns:p14="http://schemas.microsoft.com/office/powerpoint/2010/main" val="3816125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28</a:t>
            </a:fld>
            <a:endParaRPr lang="en-US"/>
          </a:p>
        </p:txBody>
      </p:sp>
    </p:spTree>
    <p:extLst>
      <p:ext uri="{BB962C8B-B14F-4D97-AF65-F5344CB8AC3E}">
        <p14:creationId xmlns:p14="http://schemas.microsoft.com/office/powerpoint/2010/main" val="2848325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29</a:t>
            </a:fld>
            <a:endParaRPr lang="en-US"/>
          </a:p>
        </p:txBody>
      </p:sp>
    </p:spTree>
    <p:extLst>
      <p:ext uri="{BB962C8B-B14F-4D97-AF65-F5344CB8AC3E}">
        <p14:creationId xmlns:p14="http://schemas.microsoft.com/office/powerpoint/2010/main" val="160333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our agenda today, we will</a:t>
            </a:r>
            <a:r>
              <a:rPr lang="en-US" baseline="0" dirty="0"/>
              <a:t> start with an introduction of our presenters. We will then move into the article background, methods, and results, followed by a time for discussion and engagement with the presenters and the participants. There will also be ample time for questions at the end. </a:t>
            </a:r>
          </a:p>
          <a:p>
            <a:endParaRPr lang="en-US" dirty="0"/>
          </a:p>
        </p:txBody>
      </p:sp>
      <p:sp>
        <p:nvSpPr>
          <p:cNvPr id="4" name="Slide Number Placeholder 3"/>
          <p:cNvSpPr>
            <a:spLocks noGrp="1"/>
          </p:cNvSpPr>
          <p:nvPr>
            <p:ph type="sldNum" sz="quarter" idx="10"/>
          </p:nvPr>
        </p:nvSpPr>
        <p:spPr/>
        <p:txBody>
          <a:bodyPr/>
          <a:lstStyle/>
          <a:p>
            <a:pPr defTabSz="931774">
              <a:defRPr/>
            </a:pPr>
            <a:fld id="{81F4933B-213A-45F9-961F-1A9079AAD6E1}"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56295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30</a:t>
            </a:fld>
            <a:endParaRPr lang="en-US"/>
          </a:p>
        </p:txBody>
      </p:sp>
    </p:spTree>
    <p:extLst>
      <p:ext uri="{BB962C8B-B14F-4D97-AF65-F5344CB8AC3E}">
        <p14:creationId xmlns:p14="http://schemas.microsoft.com/office/powerpoint/2010/main" val="623341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31</a:t>
            </a:fld>
            <a:endParaRPr lang="en-US"/>
          </a:p>
        </p:txBody>
      </p:sp>
    </p:spTree>
    <p:extLst>
      <p:ext uri="{BB962C8B-B14F-4D97-AF65-F5344CB8AC3E}">
        <p14:creationId xmlns:p14="http://schemas.microsoft.com/office/powerpoint/2010/main" val="970345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32</a:t>
            </a:fld>
            <a:endParaRPr lang="en-US"/>
          </a:p>
        </p:txBody>
      </p:sp>
    </p:spTree>
    <p:extLst>
      <p:ext uri="{BB962C8B-B14F-4D97-AF65-F5344CB8AC3E}">
        <p14:creationId xmlns:p14="http://schemas.microsoft.com/office/powerpoint/2010/main" val="1113780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33</a:t>
            </a:fld>
            <a:endParaRPr lang="en-US"/>
          </a:p>
        </p:txBody>
      </p:sp>
    </p:spTree>
    <p:extLst>
      <p:ext uri="{BB962C8B-B14F-4D97-AF65-F5344CB8AC3E}">
        <p14:creationId xmlns:p14="http://schemas.microsoft.com/office/powerpoint/2010/main" val="3888878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34</a:t>
            </a:fld>
            <a:endParaRPr lang="en-US"/>
          </a:p>
        </p:txBody>
      </p:sp>
    </p:spTree>
    <p:extLst>
      <p:ext uri="{BB962C8B-B14F-4D97-AF65-F5344CB8AC3E}">
        <p14:creationId xmlns:p14="http://schemas.microsoft.com/office/powerpoint/2010/main" val="2756608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35</a:t>
            </a:fld>
            <a:endParaRPr lang="en-US"/>
          </a:p>
        </p:txBody>
      </p:sp>
    </p:spTree>
    <p:extLst>
      <p:ext uri="{BB962C8B-B14F-4D97-AF65-F5344CB8AC3E}">
        <p14:creationId xmlns:p14="http://schemas.microsoft.com/office/powerpoint/2010/main" val="2587517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take additional questions from any one who is participating. Feel free to type your question into the chat box or unmute your line to ask it on the phone line. </a:t>
            </a:r>
          </a:p>
          <a:p>
            <a:endParaRPr lang="en-US" dirty="0"/>
          </a:p>
          <a:p>
            <a:endParaRPr lang="en-US" dirty="0"/>
          </a:p>
          <a:p>
            <a:endParaRPr lang="en-US" dirty="0"/>
          </a:p>
          <a:p>
            <a:r>
              <a:rPr lang="en-US" dirty="0"/>
              <a:t>With that, I’d like to say thanks to all of you who attended the third installment of Et. Al: The NCSD Journal Club. I have included the presenter’s contact info, in addition to mine on this slide. Feel free to reach out for additional questions. In the chat box, there is a link for the very brief webinar evaluation that you will also be redirected to once I close the webinar. Please complete it so that it can inform future journal club webinars. Today’s recording and slides will be sent to all those who registered within the next week. Have a wonderful day, and be on the look out for the blog related to this article in November and then the next journal club meeting in December. </a:t>
            </a:r>
          </a:p>
          <a:p>
            <a:endParaRPr lang="en-US" dirty="0"/>
          </a:p>
        </p:txBody>
      </p:sp>
      <p:sp>
        <p:nvSpPr>
          <p:cNvPr id="4" name="Slide Number Placeholder 3"/>
          <p:cNvSpPr>
            <a:spLocks noGrp="1"/>
          </p:cNvSpPr>
          <p:nvPr>
            <p:ph type="sldNum" sz="quarter" idx="5"/>
          </p:nvPr>
        </p:nvSpPr>
        <p:spPr/>
        <p:txBody>
          <a:bodyPr/>
          <a:lstStyle/>
          <a:p>
            <a:fld id="{81F4933B-213A-45F9-961F-1A9079AAD6E1}" type="slidenum">
              <a:rPr lang="en-US" smtClean="0"/>
              <a:t>36</a:t>
            </a:fld>
            <a:endParaRPr lang="en-US"/>
          </a:p>
        </p:txBody>
      </p:sp>
    </p:spTree>
    <p:extLst>
      <p:ext uri="{BB962C8B-B14F-4D97-AF65-F5344CB8AC3E}">
        <p14:creationId xmlns:p14="http://schemas.microsoft.com/office/powerpoint/2010/main" val="230423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webinar, you will be able to:</a:t>
            </a:r>
            <a:endParaRPr lang="en-US" baseline="0" dirty="0"/>
          </a:p>
          <a:p>
            <a:pPr lvl="1"/>
            <a:r>
              <a:rPr lang="en-US" dirty="0"/>
              <a:t>1. Describe the major sections of the journal article that is presented (i.e., background, methods, and results). </a:t>
            </a:r>
          </a:p>
          <a:p>
            <a:pPr lvl="1"/>
            <a:r>
              <a:rPr lang="en-US" dirty="0"/>
              <a:t>2. Identify the journal article’s implications for your state’s STD program.  </a:t>
            </a: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81F4933B-213A-45F9-961F-1A9079AAD6E1}"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16926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our presenters will be Amara Ross, an STD Epidemiologist, and Dawne </a:t>
            </a:r>
            <a:r>
              <a:rPr lang="en-US" dirty="0" err="1"/>
              <a:t>DiOrio</a:t>
            </a:r>
            <a:r>
              <a:rPr lang="en-US" dirty="0"/>
              <a:t>, a Public Health Advisor who is also a founding member of NCSD and former STD Program Director for the state of Maine. Both Amara and Dawne now work at the Indiana State Department of Health. They will be highlighting an article they are authors on, entitled “Social Vulnerability in Congenital Syphilis Mothers: Qualitive Assessment of Cases in Indiana, 2014-2016,” which was published in the July issue of the STD Journal. </a:t>
            </a:r>
          </a:p>
          <a:p>
            <a:endParaRPr lang="en-US" dirty="0"/>
          </a:p>
          <a:p>
            <a:r>
              <a:rPr lang="en-US" dirty="0"/>
              <a:t>Dawne- I will let you begin! </a:t>
            </a:r>
          </a:p>
        </p:txBody>
      </p:sp>
      <p:sp>
        <p:nvSpPr>
          <p:cNvPr id="4" name="Slide Number Placeholder 3"/>
          <p:cNvSpPr>
            <a:spLocks noGrp="1"/>
          </p:cNvSpPr>
          <p:nvPr>
            <p:ph type="sldNum" sz="quarter" idx="5"/>
          </p:nvPr>
        </p:nvSpPr>
        <p:spPr/>
        <p:txBody>
          <a:bodyPr/>
          <a:lstStyle/>
          <a:p>
            <a:fld id="{81F4933B-213A-45F9-961F-1A9079AAD6E1}" type="slidenum">
              <a:rPr lang="en-US" smtClean="0"/>
              <a:t>5</a:t>
            </a:fld>
            <a:endParaRPr lang="en-US"/>
          </a:p>
        </p:txBody>
      </p:sp>
    </p:spTree>
    <p:extLst>
      <p:ext uri="{BB962C8B-B14F-4D97-AF65-F5344CB8AC3E}">
        <p14:creationId xmlns:p14="http://schemas.microsoft.com/office/powerpoint/2010/main" val="90364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F4933B-213A-45F9-961F-1A9079AAD6E1}" type="slidenum">
              <a:rPr lang="en-US" smtClean="0"/>
              <a:t>6</a:t>
            </a:fld>
            <a:endParaRPr lang="en-US"/>
          </a:p>
        </p:txBody>
      </p:sp>
    </p:spTree>
    <p:extLst>
      <p:ext uri="{BB962C8B-B14F-4D97-AF65-F5344CB8AC3E}">
        <p14:creationId xmlns:p14="http://schemas.microsoft.com/office/powerpoint/2010/main" val="70434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the United States, the congenital syphilis case rate increased 86.9% between 2012 and 2016</a:t>
            </a:r>
          </a:p>
          <a:p>
            <a:pPr defTabSz="931774">
              <a:defRPr/>
            </a:pPr>
            <a:r>
              <a:rPr lang="en-US" dirty="0"/>
              <a:t>In the United States, the congenital syphilis case rate increased 153.3% between 2013 and 2017 </a:t>
            </a:r>
          </a:p>
          <a:p>
            <a:pPr defTabSz="931774">
              <a:defRPr/>
            </a:pPr>
            <a:r>
              <a:rPr lang="en-US" dirty="0"/>
              <a:t>Number of cases increased 153% between</a:t>
            </a:r>
            <a:r>
              <a:rPr lang="en-US" baseline="0" dirty="0"/>
              <a:t> 2013 and 2017.</a:t>
            </a:r>
            <a:endParaRPr lang="en-US" dirty="0"/>
          </a:p>
          <a:p>
            <a:pPr defTabSz="931774">
              <a:defRPr/>
            </a:pPr>
            <a:endParaRPr lang="en-US" dirty="0"/>
          </a:p>
          <a:p>
            <a:pPr defTabSz="931774">
              <a:defRPr/>
            </a:pPr>
            <a:r>
              <a:rPr lang="en-US" dirty="0"/>
              <a:t>Between 2014 and 2016, 65.7% increase in female syphilis cases</a:t>
            </a:r>
          </a:p>
          <a:p>
            <a:pPr defTabSz="931774">
              <a:defRPr/>
            </a:pPr>
            <a:endParaRPr lang="en-US" dirty="0"/>
          </a:p>
          <a:p>
            <a:pPr defTabSz="931774">
              <a:defRPr/>
            </a:pPr>
            <a:r>
              <a:rPr lang="en-US" dirty="0"/>
              <a:t>Rates continued to rise in 2017 by 43.8% to 23.3 cases per 100,000 live births</a:t>
            </a:r>
          </a:p>
          <a:p>
            <a:endParaRPr lang="en-US" dirty="0"/>
          </a:p>
          <a:p>
            <a:endParaRPr lang="en-US" dirty="0"/>
          </a:p>
        </p:txBody>
      </p:sp>
      <p:sp>
        <p:nvSpPr>
          <p:cNvPr id="4" name="Slide Number Placeholder 3"/>
          <p:cNvSpPr>
            <a:spLocks noGrp="1"/>
          </p:cNvSpPr>
          <p:nvPr>
            <p:ph type="sldNum" sz="quarter" idx="10"/>
          </p:nvPr>
        </p:nvSpPr>
        <p:spPr/>
        <p:txBody>
          <a:bodyPr/>
          <a:lstStyle/>
          <a:p>
            <a:fld id="{81F4933B-213A-45F9-961F-1A9079AAD6E1}" type="slidenum">
              <a:rPr lang="en-US" smtClean="0"/>
              <a:t>7</a:t>
            </a:fld>
            <a:endParaRPr lang="en-US"/>
          </a:p>
        </p:txBody>
      </p:sp>
    </p:spTree>
    <p:extLst>
      <p:ext uri="{BB962C8B-B14F-4D97-AF65-F5344CB8AC3E}">
        <p14:creationId xmlns:p14="http://schemas.microsoft.com/office/powerpoint/2010/main" val="420399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pPr defTabSz="949478">
              <a:defRPr/>
            </a:pPr>
            <a:r>
              <a:rPr lang="en-US" dirty="0"/>
              <a:t>Primary and secondary syphilis cases among Indiana women increased 227.3% between 2014-2016 (11 cases to 36 cases)</a:t>
            </a:r>
          </a:p>
          <a:p>
            <a:pPr defTabSz="949478">
              <a:defRPr/>
            </a:pPr>
            <a:endParaRPr lang="en-US" dirty="0"/>
          </a:p>
          <a:p>
            <a:r>
              <a:rPr lang="en-US" dirty="0"/>
              <a:t>In Indiana, no cases of congenital syphilis were reported between 2008 and 2013</a:t>
            </a:r>
          </a:p>
          <a:p>
            <a:pPr lvl="1"/>
            <a:r>
              <a:rPr lang="en-US" dirty="0"/>
              <a:t>23 cases in the following three years</a:t>
            </a:r>
          </a:p>
          <a:p>
            <a:pPr defTabSz="949478">
              <a:defRPr/>
            </a:pP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81F4933B-213A-45F9-961F-1A9079AAD6E1}" type="slidenum">
              <a:rPr lang="en-US">
                <a:solidFill>
                  <a:prstClr val="black"/>
                </a:solidFill>
                <a:latin typeface="Calibri"/>
              </a:rPr>
              <a:pPr defTabSz="931774">
                <a:defRPr/>
              </a:pPr>
              <a:t>8</a:t>
            </a:fld>
            <a:endParaRPr lang="en-US">
              <a:solidFill>
                <a:prstClr val="black"/>
              </a:solidFill>
              <a:latin typeface="Calibri"/>
            </a:endParaRPr>
          </a:p>
        </p:txBody>
      </p:sp>
    </p:spTree>
    <p:extLst>
      <p:ext uri="{BB962C8B-B14F-4D97-AF65-F5344CB8AC3E}">
        <p14:creationId xmlns:p14="http://schemas.microsoft.com/office/powerpoint/2010/main" val="411205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F4933B-213A-45F9-961F-1A9079AAD6E1}" type="slidenum">
              <a:rPr lang="en-US" smtClean="0"/>
              <a:t>9</a:t>
            </a:fld>
            <a:endParaRPr lang="en-US"/>
          </a:p>
        </p:txBody>
      </p:sp>
    </p:spTree>
    <p:extLst>
      <p:ext uri="{BB962C8B-B14F-4D97-AF65-F5344CB8AC3E}">
        <p14:creationId xmlns:p14="http://schemas.microsoft.com/office/powerpoint/2010/main" val="245172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3581400"/>
            <a:ext cx="6400800" cy="1371600"/>
          </a:xfrm>
        </p:spPr>
        <p:txBody>
          <a:bodyPr/>
          <a:lstStyle>
            <a:lvl1pPr marL="0" indent="0" algn="l">
              <a:buNone/>
              <a:defRPr>
                <a:solidFill>
                  <a:schemeClr val="bg1">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r>
              <a:rPr lang="en-US" dirty="0"/>
              <a:t>Date</a:t>
            </a:r>
          </a:p>
        </p:txBody>
      </p:sp>
      <p:sp>
        <p:nvSpPr>
          <p:cNvPr id="20" name="Title 19"/>
          <p:cNvSpPr>
            <a:spLocks noGrp="1"/>
          </p:cNvSpPr>
          <p:nvPr>
            <p:ph type="title"/>
          </p:nvPr>
        </p:nvSpPr>
        <p:spPr>
          <a:xfrm>
            <a:off x="533400" y="2209800"/>
            <a:ext cx="8229600" cy="1143000"/>
          </a:xfrm>
        </p:spPr>
        <p:txBody>
          <a:bodyPr>
            <a:noAutofit/>
          </a:bodyPr>
          <a:lstStyle>
            <a:lvl1pPr algn="l">
              <a:defRPr sz="4800">
                <a:latin typeface="+mj-lt"/>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6243" y="4800600"/>
            <a:ext cx="1749514" cy="1871980"/>
          </a:xfrm>
          <a:prstGeom prst="rect">
            <a:avLst/>
          </a:prstGeom>
        </p:spPr>
      </p:pic>
      <p:sp>
        <p:nvSpPr>
          <p:cNvPr id="10" name="TextBox 9"/>
          <p:cNvSpPr txBox="1"/>
          <p:nvPr userDrawn="1"/>
        </p:nvSpPr>
        <p:spPr>
          <a:xfrm>
            <a:off x="-76200" y="-33670"/>
            <a:ext cx="9296400" cy="685800"/>
          </a:xfrm>
          <a:prstGeom prst="rect">
            <a:avLst/>
          </a:prstGeom>
          <a:solidFill>
            <a:srgbClr val="223868"/>
          </a:solidFill>
        </p:spPr>
        <p:txBody>
          <a:bodyPr wrap="square" rtlCol="0">
            <a:spAutoFit/>
          </a:bodyPr>
          <a:lstStyle/>
          <a:p>
            <a:endParaRPr lang="en-US" dirty="0"/>
          </a:p>
        </p:txBody>
      </p:sp>
      <p:sp>
        <p:nvSpPr>
          <p:cNvPr id="11" name="Rectangle 10"/>
          <p:cNvSpPr/>
          <p:nvPr userDrawn="1"/>
        </p:nvSpPr>
        <p:spPr>
          <a:xfrm>
            <a:off x="-76200" y="652130"/>
            <a:ext cx="9296400" cy="10987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89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45"/>
            <a:ext cx="8229600" cy="1143000"/>
          </a:xfrm>
        </p:spPr>
        <p:txBody>
          <a:bodyPr>
            <a:normAutofit/>
          </a:bodyPr>
          <a:lstStyle>
            <a:lvl1pPr algn="l">
              <a:defRPr sz="4000" b="1">
                <a:latin typeface="+mj-lt"/>
              </a:defRPr>
            </a:lvl1pPr>
          </a:lstStyle>
          <a:p>
            <a:r>
              <a:rPr lang="en-US" dirty="0"/>
              <a:t>Click to edit Master title style</a:t>
            </a:r>
          </a:p>
        </p:txBody>
      </p:sp>
      <p:sp>
        <p:nvSpPr>
          <p:cNvPr id="3" name="Content Placeholder 2"/>
          <p:cNvSpPr>
            <a:spLocks noGrp="1"/>
          </p:cNvSpPr>
          <p:nvPr>
            <p:ph idx="1"/>
          </p:nvPr>
        </p:nvSpPr>
        <p:spPr>
          <a:xfrm>
            <a:off x="460512" y="1441763"/>
            <a:ext cx="8229600"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7656" y="6293554"/>
            <a:ext cx="546952" cy="488246"/>
          </a:xfrm>
          <a:prstGeom prst="rect">
            <a:avLst/>
          </a:prstGeom>
        </p:spPr>
      </p:pic>
      <p:sp>
        <p:nvSpPr>
          <p:cNvPr id="23" name="Rectangle 22"/>
          <p:cNvSpPr/>
          <p:nvPr userDrawn="1"/>
        </p:nvSpPr>
        <p:spPr>
          <a:xfrm>
            <a:off x="506896" y="1258907"/>
            <a:ext cx="8130208" cy="7620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76200" y="6194777"/>
            <a:ext cx="9296400" cy="685800"/>
          </a:xfrm>
          <a:prstGeom prst="rect">
            <a:avLst/>
          </a:prstGeom>
          <a:solidFill>
            <a:srgbClr val="223868"/>
          </a:solidFill>
        </p:spPr>
        <p:txBody>
          <a:bodyPr wrap="square" rtlCol="0">
            <a:spAutoFit/>
          </a:bodyPr>
          <a:lstStyle/>
          <a:p>
            <a:endParaRPr lang="en-US" dirty="0"/>
          </a:p>
        </p:txBody>
      </p:sp>
      <p:sp>
        <p:nvSpPr>
          <p:cNvPr id="6" name="Slide Number Placeholder 5"/>
          <p:cNvSpPr>
            <a:spLocks noGrp="1"/>
          </p:cNvSpPr>
          <p:nvPr>
            <p:ph type="sldNum" sz="quarter" idx="12"/>
          </p:nvPr>
        </p:nvSpPr>
        <p:spPr>
          <a:xfrm>
            <a:off x="8473861" y="6323372"/>
            <a:ext cx="594541" cy="381000"/>
          </a:xfrm>
          <a:prstGeom prst="rect">
            <a:avLst/>
          </a:prstGeom>
        </p:spPr>
        <p:txBody>
          <a:bodyPr/>
          <a:lstStyle>
            <a:lvl1pPr>
              <a:defRPr>
                <a:solidFill>
                  <a:schemeClr val="bg1"/>
                </a:solidFill>
              </a:defRPr>
            </a:lvl1pPr>
          </a:lstStyle>
          <a:p>
            <a:pPr algn="ctr"/>
            <a:fld id="{2A5ADF7A-0320-44A1-B7A5-5937CB444030}" type="slidenum">
              <a:rPr lang="en-US" smtClean="0"/>
              <a:pPr algn="ctr"/>
              <a:t>‹#›</a:t>
            </a:fld>
            <a:endParaRPr lang="en-US" dirty="0"/>
          </a:p>
        </p:txBody>
      </p:sp>
    </p:spTree>
    <p:extLst>
      <p:ext uri="{BB962C8B-B14F-4D97-AF65-F5344CB8AC3E}">
        <p14:creationId xmlns:p14="http://schemas.microsoft.com/office/powerpoint/2010/main" val="35152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atin typeface="+mj-l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Rectangle 33"/>
          <p:cNvSpPr/>
          <p:nvPr userDrawn="1"/>
        </p:nvSpPr>
        <p:spPr>
          <a:xfrm>
            <a:off x="506896" y="1295400"/>
            <a:ext cx="8130208" cy="7620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7656" y="6293554"/>
            <a:ext cx="546952" cy="488246"/>
          </a:xfrm>
          <a:prstGeom prst="rect">
            <a:avLst/>
          </a:prstGeom>
        </p:spPr>
      </p:pic>
      <p:sp>
        <p:nvSpPr>
          <p:cNvPr id="20" name="TextBox 19"/>
          <p:cNvSpPr txBox="1"/>
          <p:nvPr userDrawn="1"/>
        </p:nvSpPr>
        <p:spPr>
          <a:xfrm>
            <a:off x="-76200" y="6194777"/>
            <a:ext cx="9296400" cy="685800"/>
          </a:xfrm>
          <a:prstGeom prst="rect">
            <a:avLst/>
          </a:prstGeom>
          <a:solidFill>
            <a:srgbClr val="223868"/>
          </a:solidFill>
        </p:spPr>
        <p:txBody>
          <a:bodyPr wrap="square" rtlCol="0">
            <a:spAutoFit/>
          </a:bodyPr>
          <a:lstStyle/>
          <a:p>
            <a:endParaRPr lang="en-US" dirty="0"/>
          </a:p>
        </p:txBody>
      </p:sp>
      <p:sp>
        <p:nvSpPr>
          <p:cNvPr id="33" name="Slide Number Placeholder 5"/>
          <p:cNvSpPr>
            <a:spLocks noGrp="1"/>
          </p:cNvSpPr>
          <p:nvPr>
            <p:ph type="sldNum" sz="quarter" idx="12"/>
          </p:nvPr>
        </p:nvSpPr>
        <p:spPr>
          <a:xfrm>
            <a:off x="8473861" y="6323372"/>
            <a:ext cx="594541" cy="381000"/>
          </a:xfrm>
          <a:prstGeom prst="rect">
            <a:avLst/>
          </a:prstGeom>
        </p:spPr>
        <p:txBody>
          <a:bodyPr/>
          <a:lstStyle>
            <a:lvl1pPr>
              <a:defRPr>
                <a:solidFill>
                  <a:schemeClr val="bg1"/>
                </a:solidFill>
              </a:defRPr>
            </a:lvl1pPr>
          </a:lstStyle>
          <a:p>
            <a:pPr algn="ctr"/>
            <a:fld id="{2A5ADF7A-0320-44A1-B7A5-5937CB444030}" type="slidenum">
              <a:rPr lang="en-US" smtClean="0"/>
              <a:pPr algn="ctr"/>
              <a:t>‹#›</a:t>
            </a:fld>
            <a:endParaRPr lang="en-US" dirty="0"/>
          </a:p>
        </p:txBody>
      </p:sp>
    </p:spTree>
    <p:extLst>
      <p:ext uri="{BB962C8B-B14F-4D97-AF65-F5344CB8AC3E}">
        <p14:creationId xmlns:p14="http://schemas.microsoft.com/office/powerpoint/2010/main" val="336695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2A4FE1D-49C9-49ED-920C-AF4366746486}" type="slidenum">
              <a:rPr lang="en-US" smtClean="0"/>
              <a:t>‹#›</a:t>
            </a:fld>
            <a:endParaRPr lang="en-US"/>
          </a:p>
        </p:txBody>
      </p:sp>
    </p:spTree>
    <p:extLst>
      <p:ext uri="{BB962C8B-B14F-4D97-AF65-F5344CB8AC3E}">
        <p14:creationId xmlns:p14="http://schemas.microsoft.com/office/powerpoint/2010/main" val="113728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3581400"/>
            <a:ext cx="6400800" cy="1371600"/>
          </a:xfrm>
        </p:spPr>
        <p:txBody>
          <a:bodyPr/>
          <a:lstStyle>
            <a:lvl1pPr marL="0" indent="0" algn="l">
              <a:buNone/>
              <a:defRPr>
                <a:solidFill>
                  <a:schemeClr val="bg1">
                    <a:lumMod val="50000"/>
                  </a:schemeClr>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a:p>
            <a:r>
              <a:rPr lang="en-US" dirty="0"/>
              <a:t>Date</a:t>
            </a:r>
          </a:p>
        </p:txBody>
      </p:sp>
      <p:sp>
        <p:nvSpPr>
          <p:cNvPr id="20" name="Title 19"/>
          <p:cNvSpPr>
            <a:spLocks noGrp="1"/>
          </p:cNvSpPr>
          <p:nvPr>
            <p:ph type="title"/>
          </p:nvPr>
        </p:nvSpPr>
        <p:spPr>
          <a:xfrm>
            <a:off x="533400" y="2209800"/>
            <a:ext cx="8229600" cy="1143000"/>
          </a:xfrm>
        </p:spPr>
        <p:txBody>
          <a:bodyPr>
            <a:noAutofit/>
          </a:bodyPr>
          <a:lstStyle>
            <a:lvl1pPr algn="l">
              <a:defRPr sz="3600">
                <a:latin typeface="+mj-lt"/>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6244" y="4800600"/>
            <a:ext cx="1749514" cy="1871980"/>
          </a:xfrm>
          <a:prstGeom prst="rect">
            <a:avLst/>
          </a:prstGeom>
        </p:spPr>
      </p:pic>
      <p:sp>
        <p:nvSpPr>
          <p:cNvPr id="10" name="TextBox 9"/>
          <p:cNvSpPr txBox="1"/>
          <p:nvPr userDrawn="1"/>
        </p:nvSpPr>
        <p:spPr>
          <a:xfrm>
            <a:off x="-76200" y="-33670"/>
            <a:ext cx="9296400" cy="300082"/>
          </a:xfrm>
          <a:prstGeom prst="rect">
            <a:avLst/>
          </a:prstGeom>
          <a:solidFill>
            <a:srgbClr val="223868"/>
          </a:solidFill>
        </p:spPr>
        <p:txBody>
          <a:bodyPr wrap="square" rtlCol="0">
            <a:spAutoFit/>
          </a:bodyPr>
          <a:lstStyle/>
          <a:p>
            <a:endParaRPr lang="en-US" sz="1350" dirty="0"/>
          </a:p>
        </p:txBody>
      </p:sp>
      <p:sp>
        <p:nvSpPr>
          <p:cNvPr id="11" name="Rectangle 10"/>
          <p:cNvSpPr/>
          <p:nvPr userDrawn="1"/>
        </p:nvSpPr>
        <p:spPr>
          <a:xfrm>
            <a:off x="-76200" y="652130"/>
            <a:ext cx="9296400" cy="10987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372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45"/>
            <a:ext cx="8229600" cy="1143000"/>
          </a:xfrm>
        </p:spPr>
        <p:txBody>
          <a:bodyPr>
            <a:normAutofit/>
          </a:bodyPr>
          <a:lstStyle>
            <a:lvl1pPr algn="l">
              <a:defRPr sz="3000" b="1">
                <a:latin typeface="+mj-lt"/>
              </a:defRPr>
            </a:lvl1pPr>
          </a:lstStyle>
          <a:p>
            <a:r>
              <a:rPr lang="en-US" dirty="0"/>
              <a:t>Click to edit Master title style</a:t>
            </a:r>
          </a:p>
        </p:txBody>
      </p:sp>
      <p:sp>
        <p:nvSpPr>
          <p:cNvPr id="3" name="Content Placeholder 2"/>
          <p:cNvSpPr>
            <a:spLocks noGrp="1"/>
          </p:cNvSpPr>
          <p:nvPr>
            <p:ph idx="1"/>
          </p:nvPr>
        </p:nvSpPr>
        <p:spPr>
          <a:xfrm>
            <a:off x="460512" y="1441765"/>
            <a:ext cx="8229600"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7656" y="6293554"/>
            <a:ext cx="546952" cy="488246"/>
          </a:xfrm>
          <a:prstGeom prst="rect">
            <a:avLst/>
          </a:prstGeom>
        </p:spPr>
      </p:pic>
      <p:sp>
        <p:nvSpPr>
          <p:cNvPr id="23" name="Rectangle 22"/>
          <p:cNvSpPr/>
          <p:nvPr userDrawn="1"/>
        </p:nvSpPr>
        <p:spPr>
          <a:xfrm>
            <a:off x="506897" y="1258907"/>
            <a:ext cx="8130208" cy="7620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userDrawn="1"/>
        </p:nvSpPr>
        <p:spPr>
          <a:xfrm>
            <a:off x="-76200" y="6194777"/>
            <a:ext cx="9296400" cy="300082"/>
          </a:xfrm>
          <a:prstGeom prst="rect">
            <a:avLst/>
          </a:prstGeom>
          <a:solidFill>
            <a:srgbClr val="223868"/>
          </a:solidFill>
        </p:spPr>
        <p:txBody>
          <a:bodyPr wrap="square" rtlCol="0">
            <a:spAutoFit/>
          </a:bodyPr>
          <a:lstStyle/>
          <a:p>
            <a:endParaRPr lang="en-US" sz="1350" dirty="0"/>
          </a:p>
        </p:txBody>
      </p:sp>
      <p:sp>
        <p:nvSpPr>
          <p:cNvPr id="6" name="Slide Number Placeholder 5"/>
          <p:cNvSpPr>
            <a:spLocks noGrp="1"/>
          </p:cNvSpPr>
          <p:nvPr>
            <p:ph type="sldNum" sz="quarter" idx="12"/>
          </p:nvPr>
        </p:nvSpPr>
        <p:spPr>
          <a:xfrm>
            <a:off x="8473862" y="6323372"/>
            <a:ext cx="594541" cy="381000"/>
          </a:xfrm>
          <a:prstGeom prst="rect">
            <a:avLst/>
          </a:prstGeom>
        </p:spPr>
        <p:txBody>
          <a:bodyPr/>
          <a:lstStyle>
            <a:lvl1pPr>
              <a:defRPr>
                <a:solidFill>
                  <a:schemeClr val="bg1"/>
                </a:solidFill>
              </a:defRPr>
            </a:lvl1pPr>
          </a:lstStyle>
          <a:p>
            <a:pPr algn="ctr"/>
            <a:fld id="{2A5ADF7A-0320-44A1-B7A5-5937CB444030}" type="slidenum">
              <a:rPr lang="en-US" smtClean="0"/>
              <a:pPr algn="ctr"/>
              <a:t>‹#›</a:t>
            </a:fld>
            <a:endParaRPr lang="en-US" dirty="0"/>
          </a:p>
        </p:txBody>
      </p:sp>
    </p:spTree>
    <p:extLst>
      <p:ext uri="{BB962C8B-B14F-4D97-AF65-F5344CB8AC3E}">
        <p14:creationId xmlns:p14="http://schemas.microsoft.com/office/powerpoint/2010/main" val="178152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000" b="1">
                <a:latin typeface="+mj-lt"/>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Rectangle 33"/>
          <p:cNvSpPr/>
          <p:nvPr userDrawn="1"/>
        </p:nvSpPr>
        <p:spPr>
          <a:xfrm>
            <a:off x="506897" y="1295400"/>
            <a:ext cx="8130208" cy="76200"/>
          </a:xfrm>
          <a:prstGeom prst="rect">
            <a:avLst/>
          </a:prstGeom>
          <a:solidFill>
            <a:srgbClr val="1EC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7656" y="6293554"/>
            <a:ext cx="546952" cy="488246"/>
          </a:xfrm>
          <a:prstGeom prst="rect">
            <a:avLst/>
          </a:prstGeom>
        </p:spPr>
      </p:pic>
      <p:sp>
        <p:nvSpPr>
          <p:cNvPr id="20" name="TextBox 19"/>
          <p:cNvSpPr txBox="1"/>
          <p:nvPr userDrawn="1"/>
        </p:nvSpPr>
        <p:spPr>
          <a:xfrm>
            <a:off x="-76200" y="6194777"/>
            <a:ext cx="9296400" cy="300082"/>
          </a:xfrm>
          <a:prstGeom prst="rect">
            <a:avLst/>
          </a:prstGeom>
          <a:solidFill>
            <a:srgbClr val="223868"/>
          </a:solidFill>
        </p:spPr>
        <p:txBody>
          <a:bodyPr wrap="square" rtlCol="0">
            <a:spAutoFit/>
          </a:bodyPr>
          <a:lstStyle/>
          <a:p>
            <a:endParaRPr lang="en-US" sz="1350" dirty="0"/>
          </a:p>
        </p:txBody>
      </p:sp>
      <p:sp>
        <p:nvSpPr>
          <p:cNvPr id="33" name="Slide Number Placeholder 5"/>
          <p:cNvSpPr>
            <a:spLocks noGrp="1"/>
          </p:cNvSpPr>
          <p:nvPr>
            <p:ph type="sldNum" sz="quarter" idx="12"/>
          </p:nvPr>
        </p:nvSpPr>
        <p:spPr>
          <a:xfrm>
            <a:off x="8473862" y="6323372"/>
            <a:ext cx="594541" cy="381000"/>
          </a:xfrm>
          <a:prstGeom prst="rect">
            <a:avLst/>
          </a:prstGeom>
        </p:spPr>
        <p:txBody>
          <a:bodyPr/>
          <a:lstStyle>
            <a:lvl1pPr>
              <a:defRPr>
                <a:solidFill>
                  <a:schemeClr val="bg1"/>
                </a:solidFill>
              </a:defRPr>
            </a:lvl1pPr>
          </a:lstStyle>
          <a:p>
            <a:pPr algn="ctr"/>
            <a:fld id="{2A5ADF7A-0320-44A1-B7A5-5937CB444030}" type="slidenum">
              <a:rPr lang="en-US" smtClean="0"/>
              <a:pPr algn="ctr"/>
              <a:t>‹#›</a:t>
            </a:fld>
            <a:endParaRPr lang="en-US" dirty="0"/>
          </a:p>
        </p:txBody>
      </p:sp>
    </p:spTree>
    <p:extLst>
      <p:ext uri="{BB962C8B-B14F-4D97-AF65-F5344CB8AC3E}">
        <p14:creationId xmlns:p14="http://schemas.microsoft.com/office/powerpoint/2010/main" val="4268254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824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81609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377/hlthaff.2015.0814"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tfah.org/report-details/a-funding-crisis-for-public-health-and-safety-state-by-state-public-health-funding-and-key-health-facts-2017/"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dx.doi.org/10.15585/mmwr.mm6739a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Ddiorio@isdh.IN.gov" TargetMode="External"/><Relationship Id="rId7"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llacy@ncsddc.org" TargetMode="External"/><Relationship Id="rId4" Type="http://schemas.openxmlformats.org/officeDocument/2006/relationships/hyperlink" Target="mailto:ARoss2@isdh.IN.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971799" y="4648200"/>
            <a:ext cx="3200400" cy="838200"/>
          </a:xfrm>
        </p:spPr>
        <p:txBody>
          <a:bodyPr/>
          <a:lstStyle/>
          <a:p>
            <a:r>
              <a:rPr lang="en-US" dirty="0"/>
              <a:t>October 24, 2018</a:t>
            </a:r>
          </a:p>
        </p:txBody>
      </p:sp>
      <p:pic>
        <p:nvPicPr>
          <p:cNvPr id="5" name="Picture 2" descr="http://www.ncsddc.org/wp-content/uploads/2018/05/journal-club1-1-700x611.png">
            <a:extLst>
              <a:ext uri="{FF2B5EF4-FFF2-40B4-BE49-F238E27FC236}">
                <a16:creationId xmlns:a16="http://schemas.microsoft.com/office/drawing/2014/main" id="{5BD15767-30C1-4B30-B9F3-4E06C463E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010" y="1295400"/>
            <a:ext cx="349197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20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known</a:t>
            </a:r>
          </a:p>
        </p:txBody>
      </p:sp>
      <p:sp>
        <p:nvSpPr>
          <p:cNvPr id="3" name="Content Placeholder 2"/>
          <p:cNvSpPr>
            <a:spLocks noGrp="1"/>
          </p:cNvSpPr>
          <p:nvPr>
            <p:ph sz="half" idx="1"/>
          </p:nvPr>
        </p:nvSpPr>
        <p:spPr/>
        <p:txBody>
          <a:bodyPr>
            <a:normAutofit fontScale="77500" lnSpcReduction="20000"/>
          </a:bodyPr>
          <a:lstStyle/>
          <a:p>
            <a:r>
              <a:rPr lang="en-US" dirty="0"/>
              <a:t>Lack of prenatal care</a:t>
            </a:r>
          </a:p>
          <a:p>
            <a:r>
              <a:rPr lang="en-US" dirty="0"/>
              <a:t>Late initiation of prenatal care</a:t>
            </a:r>
          </a:p>
          <a:p>
            <a:r>
              <a:rPr lang="en-US" dirty="0"/>
              <a:t>Lack of health insurance</a:t>
            </a:r>
          </a:p>
          <a:p>
            <a:r>
              <a:rPr lang="en-US" dirty="0"/>
              <a:t>Late enrollment in Medicaid</a:t>
            </a:r>
          </a:p>
          <a:p>
            <a:r>
              <a:rPr lang="en-US" dirty="0"/>
              <a:t>No transportation</a:t>
            </a:r>
          </a:p>
          <a:p>
            <a:r>
              <a:rPr lang="en-US" dirty="0"/>
              <a:t>No child care</a:t>
            </a:r>
          </a:p>
          <a:p>
            <a:r>
              <a:rPr lang="en-US" dirty="0"/>
              <a:t>Food insecurity</a:t>
            </a:r>
          </a:p>
          <a:p>
            <a:r>
              <a:rPr lang="en-US" dirty="0"/>
              <a:t>Insecure housing</a:t>
            </a:r>
          </a:p>
          <a:p>
            <a:r>
              <a:rPr lang="en-US" dirty="0"/>
              <a:t>Violence</a:t>
            </a:r>
          </a:p>
          <a:p>
            <a:r>
              <a:rPr lang="en-US" dirty="0"/>
              <a:t>Poverty</a:t>
            </a:r>
          </a:p>
          <a:p>
            <a:r>
              <a:rPr lang="en-US" dirty="0"/>
              <a:t>Low educational levels</a:t>
            </a:r>
          </a:p>
          <a:p>
            <a:r>
              <a:rPr lang="en-US" dirty="0"/>
              <a:t>Social isolation</a:t>
            </a:r>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Lack of control in one’s life</a:t>
            </a:r>
          </a:p>
          <a:p>
            <a:r>
              <a:rPr lang="en-US" dirty="0"/>
              <a:t>Unplanned/unwanted pregnancy</a:t>
            </a:r>
          </a:p>
          <a:p>
            <a:r>
              <a:rPr lang="en-US" dirty="0"/>
              <a:t>Psychological stresses</a:t>
            </a:r>
          </a:p>
          <a:p>
            <a:r>
              <a:rPr lang="en-US" dirty="0"/>
              <a:t>Other risky lifestyle choices</a:t>
            </a:r>
          </a:p>
          <a:p>
            <a:r>
              <a:rPr lang="en-US" dirty="0"/>
              <a:t>Incarceration</a:t>
            </a:r>
          </a:p>
          <a:p>
            <a:r>
              <a:rPr lang="en-US" dirty="0"/>
              <a:t>Drug use</a:t>
            </a:r>
          </a:p>
          <a:p>
            <a:r>
              <a:rPr lang="en-US" dirty="0"/>
              <a:t>Mental health</a:t>
            </a:r>
          </a:p>
          <a:p>
            <a:r>
              <a:rPr lang="en-US" dirty="0"/>
              <a:t>Substance abuse</a:t>
            </a:r>
          </a:p>
          <a:p>
            <a:r>
              <a:rPr lang="en-US" dirty="0"/>
              <a:t>Cost of copays</a:t>
            </a:r>
          </a:p>
          <a:p>
            <a:endParaRPr lang="en-US" dirty="0"/>
          </a:p>
        </p:txBody>
      </p:sp>
      <p:sp>
        <p:nvSpPr>
          <p:cNvPr id="5" name="Slide Number Placeholder 4"/>
          <p:cNvSpPr>
            <a:spLocks noGrp="1"/>
          </p:cNvSpPr>
          <p:nvPr>
            <p:ph type="sldNum" sz="quarter" idx="12"/>
          </p:nvPr>
        </p:nvSpPr>
        <p:spPr/>
        <p:txBody>
          <a:bodyPr/>
          <a:lstStyle/>
          <a:p>
            <a:pPr algn="ctr"/>
            <a:fld id="{2A5ADF7A-0320-44A1-B7A5-5937CB444030}" type="slidenum">
              <a:rPr lang="en-US" smtClean="0"/>
              <a:pPr algn="ctr"/>
              <a:t>10</a:t>
            </a:fld>
            <a:endParaRPr lang="en-US" dirty="0"/>
          </a:p>
        </p:txBody>
      </p:sp>
    </p:spTree>
    <p:extLst>
      <p:ext uri="{BB962C8B-B14F-4D97-AF65-F5344CB8AC3E}">
        <p14:creationId xmlns:p14="http://schemas.microsoft.com/office/powerpoint/2010/main" val="351087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Methods</a:t>
            </a:r>
          </a:p>
        </p:txBody>
      </p:sp>
      <p:graphicFrame>
        <p:nvGraphicFramePr>
          <p:cNvPr id="8" name="Content Placeholder 7"/>
          <p:cNvGraphicFramePr>
            <a:graphicFrameLocks noGrp="1"/>
          </p:cNvGraphicFramePr>
          <p:nvPr>
            <p:ph idx="1"/>
            <p:extLst/>
          </p:nvPr>
        </p:nvGraphicFramePr>
        <p:xfrm>
          <a:off x="460375" y="14414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11</a:t>
            </a:fld>
            <a:endParaRPr lang="en-US" dirty="0"/>
          </a:p>
        </p:txBody>
      </p:sp>
    </p:spTree>
    <p:extLst>
      <p:ext uri="{BB962C8B-B14F-4D97-AF65-F5344CB8AC3E}">
        <p14:creationId xmlns:p14="http://schemas.microsoft.com/office/powerpoint/2010/main" val="2805578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DF8BAC-8851-4C34-9E25-AEAC9F814C0E}"/>
              </a:ext>
            </a:extLst>
          </p:cNvPr>
          <p:cNvSpPr>
            <a:spLocks noGrp="1"/>
          </p:cNvSpPr>
          <p:nvPr>
            <p:ph type="sldNum" sz="quarter" idx="12"/>
          </p:nvPr>
        </p:nvSpPr>
        <p:spPr/>
        <p:txBody>
          <a:bodyPr/>
          <a:lstStyle/>
          <a:p>
            <a:pPr algn="ctr"/>
            <a:fld id="{2A5ADF7A-0320-44A1-B7A5-5937CB444030}" type="slidenum">
              <a:rPr lang="en-US" smtClean="0"/>
              <a:pPr algn="ctr"/>
              <a:t>12</a:t>
            </a:fld>
            <a:endParaRPr lang="en-US" dirty="0"/>
          </a:p>
        </p:txBody>
      </p:sp>
      <p:sp>
        <p:nvSpPr>
          <p:cNvPr id="7" name="Content Placeholder 6">
            <a:extLst>
              <a:ext uri="{FF2B5EF4-FFF2-40B4-BE49-F238E27FC236}">
                <a16:creationId xmlns:a16="http://schemas.microsoft.com/office/drawing/2014/main" id="{48474AB7-6D52-4B4A-9B2F-ACF048A86EC0}"/>
              </a:ext>
            </a:extLst>
          </p:cNvPr>
          <p:cNvSpPr>
            <a:spLocks noGrp="1"/>
          </p:cNvSpPr>
          <p:nvPr>
            <p:ph idx="1"/>
          </p:nvPr>
        </p:nvSpPr>
        <p:spPr/>
        <p:txBody>
          <a:bodyPr/>
          <a:lstStyle/>
          <a:p>
            <a:pPr marL="0" indent="0" algn="ctr">
              <a:buNone/>
            </a:pPr>
            <a:endParaRPr lang="en-US" sz="4000" b="1" dirty="0">
              <a:solidFill>
                <a:srgbClr val="030D26"/>
              </a:solidFill>
              <a:latin typeface="Calibri" panose="020F0502020204030204"/>
              <a:ea typeface="+mj-ea"/>
              <a:cs typeface="+mj-cs"/>
            </a:endParaRPr>
          </a:p>
          <a:p>
            <a:pPr marL="0" indent="0" algn="ctr">
              <a:buNone/>
            </a:pPr>
            <a:endParaRPr lang="en-US" sz="4000" b="1" dirty="0">
              <a:solidFill>
                <a:srgbClr val="030D26"/>
              </a:solidFill>
              <a:latin typeface="Calibri" panose="020F0502020204030204"/>
              <a:ea typeface="+mj-ea"/>
              <a:cs typeface="+mj-cs"/>
            </a:endParaRPr>
          </a:p>
          <a:p>
            <a:pPr marL="0" indent="0" algn="ctr">
              <a:buNone/>
            </a:pPr>
            <a:r>
              <a:rPr lang="en-US" sz="4800" b="1" dirty="0">
                <a:solidFill>
                  <a:srgbClr val="030D26"/>
                </a:solidFill>
                <a:latin typeface="Calibri" panose="020F0502020204030204"/>
                <a:ea typeface="+mj-ea"/>
                <a:cs typeface="+mj-cs"/>
              </a:rPr>
              <a:t>Results</a:t>
            </a:r>
            <a:endParaRPr lang="en-US" sz="4000" dirty="0"/>
          </a:p>
        </p:txBody>
      </p:sp>
    </p:spTree>
    <p:extLst>
      <p:ext uri="{BB962C8B-B14F-4D97-AF65-F5344CB8AC3E}">
        <p14:creationId xmlns:p14="http://schemas.microsoft.com/office/powerpoint/2010/main" val="213077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23 CS Cases: Demographic and Disease-related information</a:t>
            </a:r>
          </a:p>
        </p:txBody>
      </p:sp>
      <p:sp>
        <p:nvSpPr>
          <p:cNvPr id="6" name="Content Placeholder 5"/>
          <p:cNvSpPr>
            <a:spLocks noGrp="1"/>
          </p:cNvSpPr>
          <p:nvPr>
            <p:ph sz="half" idx="1"/>
          </p:nvPr>
        </p:nvSpPr>
        <p:spPr>
          <a:xfrm>
            <a:off x="463062" y="2580615"/>
            <a:ext cx="3622955" cy="3352779"/>
          </a:xfrm>
        </p:spPr>
        <p:txBody>
          <a:bodyPr>
            <a:normAutofit lnSpcReduction="10000"/>
          </a:bodyPr>
          <a:lstStyle/>
          <a:p>
            <a:endParaRPr lang="en-US" dirty="0"/>
          </a:p>
          <a:p>
            <a:endParaRPr lang="en-US" dirty="0"/>
          </a:p>
          <a:p>
            <a:endParaRPr lang="en-US" dirty="0"/>
          </a:p>
          <a:p>
            <a:endParaRPr lang="en-US" dirty="0"/>
          </a:p>
          <a:p>
            <a:endParaRPr lang="en-US" dirty="0"/>
          </a:p>
          <a:p>
            <a:r>
              <a:rPr lang="en-US" sz="1800" dirty="0"/>
              <a:t>Average age: 26.1 years</a:t>
            </a:r>
          </a:p>
          <a:p>
            <a:r>
              <a:rPr lang="en-US" sz="1800" dirty="0"/>
              <a:t>Most had health insurance (91%)</a:t>
            </a:r>
          </a:p>
          <a:p>
            <a:endParaRPr lang="en-US" dirty="0"/>
          </a:p>
          <a:p>
            <a:endParaRPr lang="en-US" dirty="0"/>
          </a:p>
        </p:txBody>
      </p:sp>
      <p:sp>
        <p:nvSpPr>
          <p:cNvPr id="4" name="Slide Number Placeholder 3"/>
          <p:cNvSpPr>
            <a:spLocks noGrp="1"/>
          </p:cNvSpPr>
          <p:nvPr>
            <p:ph type="sldNum" sz="quarter" idx="12"/>
          </p:nvPr>
        </p:nvSpPr>
        <p:spPr>
          <a:xfrm>
            <a:off x="8473863" y="5533678"/>
            <a:ext cx="594541" cy="285750"/>
          </a:xfrm>
        </p:spPr>
        <p:txBody>
          <a:bodyPr/>
          <a:lstStyle/>
          <a:p>
            <a:pPr algn="ctr"/>
            <a:fld id="{2A5ADF7A-0320-44A1-B7A5-5937CB444030}" type="slidenum">
              <a:rPr lang="en-US" smtClean="0"/>
              <a:pPr algn="ctr"/>
              <a:t>13</a:t>
            </a:fld>
            <a:endParaRPr lang="en-US" dirty="0"/>
          </a:p>
        </p:txBody>
      </p:sp>
      <p:graphicFrame>
        <p:nvGraphicFramePr>
          <p:cNvPr id="9" name="Chart 8"/>
          <p:cNvGraphicFramePr/>
          <p:nvPr>
            <p:extLst/>
          </p:nvPr>
        </p:nvGraphicFramePr>
        <p:xfrm>
          <a:off x="152400" y="1143000"/>
          <a:ext cx="4648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nvPr>
        </p:nvGraphicFramePr>
        <p:xfrm>
          <a:off x="4331411" y="2099094"/>
          <a:ext cx="4355390" cy="2701506"/>
        </p:xfrm>
        <a:graphic>
          <a:graphicData uri="http://schemas.openxmlformats.org/drawingml/2006/table">
            <a:tbl>
              <a:tblPr firstRow="1" bandRow="1">
                <a:tableStyleId>{5C22544A-7EE6-4342-B048-85BDC9FD1C3A}</a:tableStyleId>
              </a:tblPr>
              <a:tblGrid>
                <a:gridCol w="3315729">
                  <a:extLst>
                    <a:ext uri="{9D8B030D-6E8A-4147-A177-3AD203B41FA5}">
                      <a16:colId xmlns:a16="http://schemas.microsoft.com/office/drawing/2014/main" val="20000"/>
                    </a:ext>
                  </a:extLst>
                </a:gridCol>
                <a:gridCol w="1039661">
                  <a:extLst>
                    <a:ext uri="{9D8B030D-6E8A-4147-A177-3AD203B41FA5}">
                      <a16:colId xmlns:a16="http://schemas.microsoft.com/office/drawing/2014/main" val="20001"/>
                    </a:ext>
                  </a:extLst>
                </a:gridCol>
              </a:tblGrid>
              <a:tr h="317078">
                <a:tc>
                  <a:txBody>
                    <a:bodyPr/>
                    <a:lstStyle/>
                    <a:p>
                      <a:r>
                        <a:rPr lang="en-US" sz="1400" dirty="0"/>
                        <a:t>Maternal</a:t>
                      </a:r>
                      <a:r>
                        <a:rPr lang="en-US" sz="1400" baseline="0" dirty="0"/>
                        <a:t> Syphilis Cases</a:t>
                      </a:r>
                      <a:endParaRPr lang="en-US" sz="1400" dirty="0"/>
                    </a:p>
                  </a:txBody>
                  <a:tcPr marL="68580" marR="68580" marT="34290" marB="34290"/>
                </a:tc>
                <a:tc>
                  <a:txBody>
                    <a:bodyPr/>
                    <a:lstStyle/>
                    <a:p>
                      <a:r>
                        <a:rPr lang="en-US" sz="1400" dirty="0"/>
                        <a:t>#</a:t>
                      </a:r>
                      <a:r>
                        <a:rPr lang="en-US" sz="1400" baseline="0" dirty="0"/>
                        <a:t> Cases</a:t>
                      </a:r>
                      <a:endParaRPr lang="en-US" sz="1400" dirty="0"/>
                    </a:p>
                  </a:txBody>
                  <a:tcPr marL="68580" marR="68580" marT="34290" marB="34290"/>
                </a:tc>
                <a:extLst>
                  <a:ext uri="{0D108BD9-81ED-4DB2-BD59-A6C34878D82A}">
                    <a16:rowId xmlns:a16="http://schemas.microsoft.com/office/drawing/2014/main" val="10000"/>
                  </a:ext>
                </a:extLst>
              </a:tr>
              <a:tr h="317078">
                <a:tc>
                  <a:txBody>
                    <a:bodyPr/>
                    <a:lstStyle/>
                    <a:p>
                      <a:r>
                        <a:rPr lang="en-US" sz="1400" dirty="0"/>
                        <a:t>Syphilis less than 1 year’s duration</a:t>
                      </a:r>
                    </a:p>
                  </a:txBody>
                  <a:tcPr marL="68580" marR="68580" marT="34290" marB="34290"/>
                </a:tc>
                <a:tc>
                  <a:txBody>
                    <a:bodyPr/>
                    <a:lstStyle/>
                    <a:p>
                      <a:pPr algn="ctr"/>
                      <a:r>
                        <a:rPr lang="en-US" sz="1400" dirty="0"/>
                        <a:t>14</a:t>
                      </a:r>
                    </a:p>
                  </a:txBody>
                  <a:tcPr marL="68580" marR="68580" marT="34290" marB="34290"/>
                </a:tc>
                <a:extLst>
                  <a:ext uri="{0D108BD9-81ED-4DB2-BD59-A6C34878D82A}">
                    <a16:rowId xmlns:a16="http://schemas.microsoft.com/office/drawing/2014/main" val="10001"/>
                  </a:ext>
                </a:extLst>
              </a:tr>
              <a:tr h="317078">
                <a:tc>
                  <a:txBody>
                    <a:bodyPr/>
                    <a:lstStyle/>
                    <a:p>
                      <a:r>
                        <a:rPr lang="en-US" sz="1400" dirty="0"/>
                        <a:t>Syphilis</a:t>
                      </a:r>
                      <a:r>
                        <a:rPr lang="en-US" sz="1400" baseline="0" dirty="0"/>
                        <a:t> greater than 1 year duration</a:t>
                      </a:r>
                      <a:endParaRPr lang="en-US" sz="1400" dirty="0"/>
                    </a:p>
                  </a:txBody>
                  <a:tcPr marL="68580" marR="68580" marT="34290" marB="34290"/>
                </a:tc>
                <a:tc>
                  <a:txBody>
                    <a:bodyPr/>
                    <a:lstStyle/>
                    <a:p>
                      <a:pPr algn="ctr"/>
                      <a:r>
                        <a:rPr lang="en-US" sz="1400" dirty="0"/>
                        <a:t>11</a:t>
                      </a:r>
                    </a:p>
                  </a:txBody>
                  <a:tcPr marL="68580" marR="68580" marT="34290" marB="34290"/>
                </a:tc>
                <a:extLst>
                  <a:ext uri="{0D108BD9-81ED-4DB2-BD59-A6C34878D82A}">
                    <a16:rowId xmlns:a16="http://schemas.microsoft.com/office/drawing/2014/main" val="10002"/>
                  </a:ext>
                </a:extLst>
              </a:tr>
              <a:tr h="317078">
                <a:tc>
                  <a:txBody>
                    <a:bodyPr/>
                    <a:lstStyle/>
                    <a:p>
                      <a:r>
                        <a:rPr lang="en-US" sz="1400" dirty="0"/>
                        <a:t>Male</a:t>
                      </a:r>
                      <a:r>
                        <a:rPr lang="en-US" sz="1400" baseline="0" dirty="0"/>
                        <a:t> sex partner also had syphilis</a:t>
                      </a:r>
                      <a:endParaRPr lang="en-US" sz="1400" dirty="0"/>
                    </a:p>
                  </a:txBody>
                  <a:tcPr marL="68580" marR="68580" marT="34290" marB="34290"/>
                </a:tc>
                <a:tc>
                  <a:txBody>
                    <a:bodyPr/>
                    <a:lstStyle/>
                    <a:p>
                      <a:pPr algn="ctr"/>
                      <a:r>
                        <a:rPr lang="en-US" sz="1400" dirty="0"/>
                        <a:t>7</a:t>
                      </a:r>
                    </a:p>
                  </a:txBody>
                  <a:tcPr marL="68580" marR="68580" marT="34290" marB="34290"/>
                </a:tc>
                <a:extLst>
                  <a:ext uri="{0D108BD9-81ED-4DB2-BD59-A6C34878D82A}">
                    <a16:rowId xmlns:a16="http://schemas.microsoft.com/office/drawing/2014/main" val="10003"/>
                  </a:ext>
                </a:extLst>
              </a:tr>
              <a:tr h="558058">
                <a:tc>
                  <a:txBody>
                    <a:bodyPr/>
                    <a:lstStyle/>
                    <a:p>
                      <a:r>
                        <a:rPr lang="en-US" sz="1400" dirty="0"/>
                        <a:t>Negative syphilis test in early pregnancy</a:t>
                      </a:r>
                    </a:p>
                  </a:txBody>
                  <a:tcPr marL="68580" marR="68580" marT="34290" marB="34290"/>
                </a:tc>
                <a:tc>
                  <a:txBody>
                    <a:bodyPr/>
                    <a:lstStyle/>
                    <a:p>
                      <a:pPr algn="ctr"/>
                      <a:r>
                        <a:rPr lang="en-US" sz="1400" dirty="0"/>
                        <a:t>7</a:t>
                      </a:r>
                    </a:p>
                  </a:txBody>
                  <a:tcPr marL="68580" marR="68580" marT="34290" marB="34290"/>
                </a:tc>
                <a:extLst>
                  <a:ext uri="{0D108BD9-81ED-4DB2-BD59-A6C34878D82A}">
                    <a16:rowId xmlns:a16="http://schemas.microsoft.com/office/drawing/2014/main" val="10004"/>
                  </a:ext>
                </a:extLst>
              </a:tr>
              <a:tr h="558058">
                <a:tc>
                  <a:txBody>
                    <a:bodyPr/>
                    <a:lstStyle/>
                    <a:p>
                      <a:r>
                        <a:rPr lang="en-US" sz="1400" dirty="0"/>
                        <a:t>Mother diagnosed with syphilis twice during pregnancy</a:t>
                      </a:r>
                    </a:p>
                  </a:txBody>
                  <a:tcPr marL="68580" marR="68580" marT="34290" marB="34290"/>
                </a:tc>
                <a:tc>
                  <a:txBody>
                    <a:bodyPr/>
                    <a:lstStyle/>
                    <a:p>
                      <a:pPr algn="ctr"/>
                      <a:r>
                        <a:rPr lang="en-US" sz="1400" dirty="0"/>
                        <a:t>2</a:t>
                      </a:r>
                    </a:p>
                  </a:txBody>
                  <a:tcPr marL="68580" marR="68580" marT="34290" marB="34290"/>
                </a:tc>
                <a:extLst>
                  <a:ext uri="{0D108BD9-81ED-4DB2-BD59-A6C34878D82A}">
                    <a16:rowId xmlns:a16="http://schemas.microsoft.com/office/drawing/2014/main" val="10005"/>
                  </a:ext>
                </a:extLst>
              </a:tr>
              <a:tr h="317078">
                <a:tc>
                  <a:txBody>
                    <a:bodyPr/>
                    <a:lstStyle/>
                    <a:p>
                      <a:r>
                        <a:rPr lang="en-US" sz="1400" dirty="0"/>
                        <a:t>HIV-positive mother</a:t>
                      </a:r>
                    </a:p>
                  </a:txBody>
                  <a:tcPr marL="68580" marR="68580" marT="34290" marB="34290"/>
                </a:tc>
                <a:tc>
                  <a:txBody>
                    <a:bodyPr/>
                    <a:lstStyle/>
                    <a:p>
                      <a:pPr algn="ctr"/>
                      <a:r>
                        <a:rPr lang="en-US" sz="1400" dirty="0"/>
                        <a:t>1</a:t>
                      </a:r>
                    </a:p>
                  </a:txBody>
                  <a:tcPr marL="68580" marR="68580" marT="34290" marB="34290"/>
                </a:tc>
                <a:extLst>
                  <a:ext uri="{0D108BD9-81ED-4DB2-BD59-A6C34878D82A}">
                    <a16:rowId xmlns:a16="http://schemas.microsoft.com/office/drawing/2014/main" val="10006"/>
                  </a:ext>
                </a:extLst>
              </a:tr>
            </a:tbl>
          </a:graphicData>
        </a:graphic>
      </p:graphicFrame>
      <p:sp>
        <p:nvSpPr>
          <p:cNvPr id="12" name="TextBox 11"/>
          <p:cNvSpPr txBox="1"/>
          <p:nvPr/>
        </p:nvSpPr>
        <p:spPr>
          <a:xfrm>
            <a:off x="4331411" y="4842302"/>
            <a:ext cx="4142451" cy="261610"/>
          </a:xfrm>
          <a:prstGeom prst="rect">
            <a:avLst/>
          </a:prstGeom>
          <a:noFill/>
        </p:spPr>
        <p:txBody>
          <a:bodyPr wrap="square" rtlCol="0">
            <a:spAutoFit/>
          </a:bodyPr>
          <a:lstStyle/>
          <a:p>
            <a:r>
              <a:rPr lang="en-US" sz="1100" dirty="0"/>
              <a:t>Note: Duration rows total 25 because two cases had syphilis twice</a:t>
            </a:r>
          </a:p>
        </p:txBody>
      </p:sp>
      <p:sp>
        <p:nvSpPr>
          <p:cNvPr id="8" name="Slide Number Placeholder 2"/>
          <p:cNvSpPr txBox="1">
            <a:spLocks/>
          </p:cNvSpPr>
          <p:nvPr/>
        </p:nvSpPr>
        <p:spPr>
          <a:xfrm>
            <a:off x="8473861" y="6323372"/>
            <a:ext cx="594541" cy="381000"/>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13</a:t>
            </a:r>
          </a:p>
        </p:txBody>
      </p:sp>
    </p:spTree>
    <p:extLst>
      <p:ext uri="{BB962C8B-B14F-4D97-AF65-F5344CB8AC3E}">
        <p14:creationId xmlns:p14="http://schemas.microsoft.com/office/powerpoint/2010/main" val="350047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Prenatal Care Among Case Mothers</a:t>
            </a:r>
          </a:p>
        </p:txBody>
      </p:sp>
      <p:sp>
        <p:nvSpPr>
          <p:cNvPr id="3" name="Content Placeholder 2"/>
          <p:cNvSpPr>
            <a:spLocks noGrp="1"/>
          </p:cNvSpPr>
          <p:nvPr>
            <p:ph idx="1"/>
          </p:nvPr>
        </p:nvSpPr>
        <p:spPr>
          <a:xfrm>
            <a:off x="5486958" y="2076923"/>
            <a:ext cx="3199842" cy="2047893"/>
          </a:xfrm>
        </p:spPr>
        <p:txBody>
          <a:bodyPr>
            <a:normAutofit fontScale="92500"/>
          </a:bodyPr>
          <a:lstStyle/>
          <a:p>
            <a:r>
              <a:rPr lang="en-US" dirty="0"/>
              <a:t>3 stillbirths</a:t>
            </a:r>
          </a:p>
          <a:p>
            <a:pPr lvl="1"/>
            <a:r>
              <a:rPr lang="en-US" dirty="0"/>
              <a:t>1 had no PNC</a:t>
            </a:r>
          </a:p>
          <a:p>
            <a:pPr lvl="1"/>
            <a:r>
              <a:rPr lang="en-US" dirty="0"/>
              <a:t>2 had inadequate PNC</a:t>
            </a:r>
          </a:p>
        </p:txBody>
      </p:sp>
      <p:sp>
        <p:nvSpPr>
          <p:cNvPr id="4" name="Slide Number Placeholder 3"/>
          <p:cNvSpPr>
            <a:spLocks noGrp="1"/>
          </p:cNvSpPr>
          <p:nvPr>
            <p:ph type="sldNum" sz="quarter" idx="12"/>
          </p:nvPr>
        </p:nvSpPr>
        <p:spPr>
          <a:xfrm>
            <a:off x="8490387" y="5517152"/>
            <a:ext cx="594541" cy="285750"/>
          </a:xfrm>
        </p:spPr>
        <p:txBody>
          <a:bodyPr/>
          <a:lstStyle/>
          <a:p>
            <a:pPr algn="ctr"/>
            <a:fld id="{2A5ADF7A-0320-44A1-B7A5-5937CB444030}" type="slidenum">
              <a:rPr lang="en-US" smtClean="0"/>
              <a:pPr algn="ct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63805865"/>
              </p:ext>
            </p:extLst>
          </p:nvPr>
        </p:nvGraphicFramePr>
        <p:xfrm>
          <a:off x="457200" y="1676402"/>
          <a:ext cx="5105400" cy="3124197"/>
        </p:xfrm>
        <a:graphic>
          <a:graphicData uri="http://schemas.openxmlformats.org/drawingml/2006/table">
            <a:tbl>
              <a:tblPr firstRow="1" bandRow="1">
                <a:tableStyleId>{5C22544A-7EE6-4342-B048-85BDC9FD1C3A}</a:tableStyleId>
              </a:tblPr>
              <a:tblGrid>
                <a:gridCol w="4023912">
                  <a:extLst>
                    <a:ext uri="{9D8B030D-6E8A-4147-A177-3AD203B41FA5}">
                      <a16:colId xmlns:a16="http://schemas.microsoft.com/office/drawing/2014/main" val="20000"/>
                    </a:ext>
                  </a:extLst>
                </a:gridCol>
                <a:gridCol w="1081488">
                  <a:extLst>
                    <a:ext uri="{9D8B030D-6E8A-4147-A177-3AD203B41FA5}">
                      <a16:colId xmlns:a16="http://schemas.microsoft.com/office/drawing/2014/main" val="20001"/>
                    </a:ext>
                  </a:extLst>
                </a:gridCol>
              </a:tblGrid>
              <a:tr h="663637">
                <a:tc>
                  <a:txBody>
                    <a:bodyPr/>
                    <a:lstStyle/>
                    <a:p>
                      <a:r>
                        <a:rPr lang="en-US" sz="1400" dirty="0"/>
                        <a:t>Prenatal</a:t>
                      </a:r>
                      <a:r>
                        <a:rPr lang="en-US" sz="1400" baseline="0" dirty="0"/>
                        <a:t> Care (PNC) Among Case Mothers</a:t>
                      </a:r>
                      <a:endParaRPr lang="en-US" sz="1400" dirty="0"/>
                    </a:p>
                  </a:txBody>
                  <a:tcPr marL="68580" marR="68580" marT="34290" marB="34290"/>
                </a:tc>
                <a:tc>
                  <a:txBody>
                    <a:bodyPr/>
                    <a:lstStyle/>
                    <a:p>
                      <a:r>
                        <a:rPr lang="en-US" sz="1400" dirty="0"/>
                        <a:t># Cases</a:t>
                      </a:r>
                    </a:p>
                  </a:txBody>
                  <a:tcPr marL="68580" marR="68580" marT="34290" marB="34290"/>
                </a:tc>
                <a:extLst>
                  <a:ext uri="{0D108BD9-81ED-4DB2-BD59-A6C34878D82A}">
                    <a16:rowId xmlns:a16="http://schemas.microsoft.com/office/drawing/2014/main" val="10000"/>
                  </a:ext>
                </a:extLst>
              </a:tr>
              <a:tr h="377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Mothers with no </a:t>
                      </a:r>
                      <a:r>
                        <a:rPr lang="en-US" sz="1400" baseline="0" dirty="0"/>
                        <a:t>PNC</a:t>
                      </a:r>
                      <a:endParaRPr lang="en-US" sz="1400" dirty="0"/>
                    </a:p>
                  </a:txBody>
                  <a:tcPr marL="68580" marR="68580" marT="34290" marB="34290"/>
                </a:tc>
                <a:tc>
                  <a:txBody>
                    <a:bodyPr/>
                    <a:lstStyle/>
                    <a:p>
                      <a:pPr algn="ctr"/>
                      <a:r>
                        <a:rPr lang="en-US" sz="1400" dirty="0"/>
                        <a:t>8</a:t>
                      </a:r>
                    </a:p>
                  </a:txBody>
                  <a:tcPr marL="68580" marR="68580" marT="34290" marB="34290"/>
                </a:tc>
                <a:extLst>
                  <a:ext uri="{0D108BD9-81ED-4DB2-BD59-A6C34878D82A}">
                    <a16:rowId xmlns:a16="http://schemas.microsoft.com/office/drawing/2014/main" val="10001"/>
                  </a:ext>
                </a:extLst>
              </a:tr>
              <a:tr h="377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Mothers with PNC</a:t>
                      </a:r>
                    </a:p>
                  </a:txBody>
                  <a:tcPr marL="68580" marR="68580" marT="34290" marB="34290">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15</a:t>
                      </a:r>
                    </a:p>
                  </a:txBody>
                  <a:tcPr marL="68580" marR="68580" marT="34290" marB="34290">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94951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dirty="0"/>
                        <a:t>Healthcare provider</a:t>
                      </a:r>
                      <a:r>
                        <a:rPr lang="en-US" sz="1400" b="0" baseline="0" dirty="0"/>
                        <a:t> followed screening and treatment recommendations</a:t>
                      </a:r>
                      <a:endParaRPr lang="en-US" sz="1400" b="0" dirty="0"/>
                    </a:p>
                  </a:txBody>
                  <a:tcPr marL="68580" marR="68580" marT="34290" marB="34290">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15</a:t>
                      </a:r>
                    </a:p>
                  </a:txBody>
                  <a:tcPr marL="68580" marR="68580" marT="34290" marB="3429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r h="3777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t>First visit in 1</a:t>
                      </a:r>
                      <a:r>
                        <a:rPr lang="en-US" sz="1400" baseline="30000" dirty="0"/>
                        <a:t>st</a:t>
                      </a:r>
                      <a:r>
                        <a:rPr lang="en-US" sz="1400" dirty="0"/>
                        <a:t> Trimester</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12</a:t>
                      </a:r>
                    </a:p>
                  </a:txBody>
                  <a:tcPr marL="68580" marR="68580" marT="34290" marB="34290"/>
                </a:tc>
                <a:extLst>
                  <a:ext uri="{0D108BD9-81ED-4DB2-BD59-A6C34878D82A}">
                    <a16:rowId xmlns:a16="http://schemas.microsoft.com/office/drawing/2014/main" val="10004"/>
                  </a:ext>
                </a:extLst>
              </a:tr>
              <a:tr h="3777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t>PNC “inadequate”</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a:t>
                      </a:r>
                    </a:p>
                  </a:txBody>
                  <a:tcPr marL="68580" marR="68580" marT="34290" marB="34290"/>
                </a:tc>
                <a:extLst>
                  <a:ext uri="{0D108BD9-81ED-4DB2-BD59-A6C34878D82A}">
                    <a16:rowId xmlns:a16="http://schemas.microsoft.com/office/drawing/2014/main" val="10005"/>
                  </a:ext>
                </a:extLst>
              </a:tr>
            </a:tbl>
          </a:graphicData>
        </a:graphic>
      </p:graphicFrame>
      <p:sp>
        <p:nvSpPr>
          <p:cNvPr id="6" name="TextBox 5"/>
          <p:cNvSpPr txBox="1"/>
          <p:nvPr/>
        </p:nvSpPr>
        <p:spPr>
          <a:xfrm>
            <a:off x="457200" y="4800599"/>
            <a:ext cx="4191000" cy="276999"/>
          </a:xfrm>
          <a:prstGeom prst="rect">
            <a:avLst/>
          </a:prstGeom>
          <a:noFill/>
        </p:spPr>
        <p:txBody>
          <a:bodyPr wrap="square" rtlCol="0">
            <a:spAutoFit/>
          </a:bodyPr>
          <a:lstStyle/>
          <a:p>
            <a:r>
              <a:rPr lang="en-US" sz="1200" dirty="0"/>
              <a:t>Note: Number of visits ranged 1 – 33, Median= 4 visits</a:t>
            </a:r>
          </a:p>
        </p:txBody>
      </p:sp>
      <p:sp>
        <p:nvSpPr>
          <p:cNvPr id="7" name="Slide Number Placeholder 2"/>
          <p:cNvSpPr txBox="1">
            <a:spLocks/>
          </p:cNvSpPr>
          <p:nvPr/>
        </p:nvSpPr>
        <p:spPr>
          <a:xfrm>
            <a:off x="8473861" y="6323372"/>
            <a:ext cx="594541" cy="381000"/>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14</a:t>
            </a:r>
          </a:p>
        </p:txBody>
      </p:sp>
    </p:spTree>
    <p:extLst>
      <p:ext uri="{BB962C8B-B14F-4D97-AF65-F5344CB8AC3E}">
        <p14:creationId xmlns:p14="http://schemas.microsoft.com/office/powerpoint/2010/main" val="4151023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solidFill>
                  <a:schemeClr val="tx1">
                    <a:lumMod val="95000"/>
                    <a:lumOff val="5000"/>
                  </a:schemeClr>
                </a:solidFill>
              </a:rPr>
              <a:t>The research question</a:t>
            </a:r>
          </a:p>
        </p:txBody>
      </p:sp>
      <p:sp>
        <p:nvSpPr>
          <p:cNvPr id="11267" name="Content Placeholder 2"/>
          <p:cNvSpPr>
            <a:spLocks noGrp="1"/>
          </p:cNvSpPr>
          <p:nvPr>
            <p:ph idx="1"/>
          </p:nvPr>
        </p:nvSpPr>
        <p:spPr/>
        <p:txBody>
          <a:bodyPr/>
          <a:lstStyle/>
          <a:p>
            <a:pPr eaLnBrk="1" hangingPunct="1"/>
            <a:r>
              <a:rPr lang="en-US" altLang="en-US" sz="3300" dirty="0"/>
              <a:t>Since we learned that no CS cases in our group could be attributed to health care provider behavior, what factors present in the mother’s life seemed to be associated?</a:t>
            </a:r>
          </a:p>
          <a:p>
            <a:pPr eaLnBrk="1" hangingPunct="1"/>
            <a:endParaRPr lang="en-US" altLang="en-US" sz="3300" dirty="0">
              <a:solidFill>
                <a:schemeClr val="accent3">
                  <a:lumMod val="75000"/>
                </a:schemeClr>
              </a:solidFill>
            </a:endParaRPr>
          </a:p>
          <a:p>
            <a:pPr marL="0" indent="0" eaLnBrk="1" hangingPunct="1">
              <a:buNone/>
            </a:pPr>
            <a:r>
              <a:rPr lang="en-US" altLang="en-US" sz="3300" dirty="0">
                <a:solidFill>
                  <a:schemeClr val="accent3">
                    <a:lumMod val="75000"/>
                  </a:schemeClr>
                </a:solidFill>
              </a:rPr>
              <a:t>Important to note this study does not allow us to attribute causality</a:t>
            </a:r>
          </a:p>
        </p:txBody>
      </p:sp>
      <p:sp>
        <p:nvSpPr>
          <p:cNvPr id="3" name="Slide Number Placeholder 2">
            <a:extLst>
              <a:ext uri="{FF2B5EF4-FFF2-40B4-BE49-F238E27FC236}">
                <a16:creationId xmlns:a16="http://schemas.microsoft.com/office/drawing/2014/main" id="{8166B01B-65B9-45C8-852F-50FF566ABA53}"/>
              </a:ext>
            </a:extLst>
          </p:cNvPr>
          <p:cNvSpPr>
            <a:spLocks noGrp="1"/>
          </p:cNvSpPr>
          <p:nvPr>
            <p:ph type="sldNum" sz="quarter" idx="12"/>
          </p:nvPr>
        </p:nvSpPr>
        <p:spPr/>
        <p:txBody>
          <a:bodyPr/>
          <a:lstStyle/>
          <a:p>
            <a:pPr algn="ctr"/>
            <a:fld id="{2A5ADF7A-0320-44A1-B7A5-5937CB444030}" type="slidenum">
              <a:rPr lang="en-US" smtClean="0"/>
              <a:pPr algn="ctr"/>
              <a:t>15</a:t>
            </a:fld>
            <a:endParaRPr lang="en-US" dirty="0"/>
          </a:p>
        </p:txBody>
      </p:sp>
    </p:spTree>
    <p:extLst>
      <p:ext uri="{BB962C8B-B14F-4D97-AF65-F5344CB8AC3E}">
        <p14:creationId xmlns:p14="http://schemas.microsoft.com/office/powerpoint/2010/main" val="1635258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a:solidFill>
                  <a:schemeClr val="tx1">
                    <a:lumMod val="95000"/>
                    <a:lumOff val="5000"/>
                  </a:schemeClr>
                </a:solidFill>
              </a:rPr>
              <a:t>Themes identified from document review</a:t>
            </a:r>
          </a:p>
        </p:txBody>
      </p:sp>
      <p:sp>
        <p:nvSpPr>
          <p:cNvPr id="3" name="Content Placeholder 2"/>
          <p:cNvSpPr>
            <a:spLocks noGrp="1"/>
          </p:cNvSpPr>
          <p:nvPr>
            <p:ph idx="1"/>
          </p:nvPr>
        </p:nvSpPr>
        <p:spPr/>
        <p:txBody>
          <a:bodyPr rtlCol="0">
            <a:normAutofit/>
          </a:bodyPr>
          <a:lstStyle/>
          <a:p>
            <a:pPr marL="68580" indent="-68580">
              <a:defRPr/>
            </a:pPr>
            <a:r>
              <a:rPr lang="en-US" sz="3600" i="1" dirty="0">
                <a:solidFill>
                  <a:schemeClr val="accent2">
                    <a:lumMod val="75000"/>
                  </a:schemeClr>
                </a:solidFill>
              </a:rPr>
              <a:t>Social vulnerability</a:t>
            </a:r>
          </a:p>
          <a:p>
            <a:pPr marL="68580" indent="-68580">
              <a:defRPr/>
            </a:pPr>
            <a:r>
              <a:rPr lang="en-US" sz="3600" i="1" dirty="0">
                <a:solidFill>
                  <a:schemeClr val="accent2">
                    <a:lumMod val="75000"/>
                  </a:schemeClr>
                </a:solidFill>
              </a:rPr>
              <a:t>Lack of engagement in health care</a:t>
            </a:r>
          </a:p>
          <a:p>
            <a:pPr marL="68580" indent="-68580">
              <a:defRPr/>
            </a:pPr>
            <a:r>
              <a:rPr lang="en-US" sz="3600" i="1" dirty="0">
                <a:solidFill>
                  <a:schemeClr val="accent2">
                    <a:lumMod val="75000"/>
                  </a:schemeClr>
                </a:solidFill>
              </a:rPr>
              <a:t>Male sex partner risk</a:t>
            </a:r>
          </a:p>
          <a:p>
            <a:pPr marL="68580" indent="-68580">
              <a:defRPr/>
            </a:pPr>
            <a:endParaRPr lang="en-US" sz="3600" i="1" dirty="0">
              <a:solidFill>
                <a:schemeClr val="accent2">
                  <a:lumMod val="75000"/>
                </a:schemeClr>
              </a:solidFill>
            </a:endParaRPr>
          </a:p>
          <a:p>
            <a:pPr marL="0" indent="0">
              <a:buNone/>
              <a:defRPr/>
            </a:pPr>
            <a:r>
              <a:rPr lang="en-US" sz="3600" dirty="0">
                <a:solidFill>
                  <a:schemeClr val="accent6"/>
                </a:solidFill>
              </a:rPr>
              <a:t>Important to note that most women experienced all three at once</a:t>
            </a:r>
          </a:p>
        </p:txBody>
      </p:sp>
      <p:sp>
        <p:nvSpPr>
          <p:cNvPr id="4" name="Slide Number Placeholder 3">
            <a:extLst>
              <a:ext uri="{FF2B5EF4-FFF2-40B4-BE49-F238E27FC236}">
                <a16:creationId xmlns:a16="http://schemas.microsoft.com/office/drawing/2014/main" id="{5C31C7B7-F28A-4121-8E3A-1FDE284186DA}"/>
              </a:ext>
            </a:extLst>
          </p:cNvPr>
          <p:cNvSpPr>
            <a:spLocks noGrp="1"/>
          </p:cNvSpPr>
          <p:nvPr>
            <p:ph type="sldNum" sz="quarter" idx="12"/>
          </p:nvPr>
        </p:nvSpPr>
        <p:spPr/>
        <p:txBody>
          <a:bodyPr/>
          <a:lstStyle/>
          <a:p>
            <a:pPr algn="ctr"/>
            <a:fld id="{2A5ADF7A-0320-44A1-B7A5-5937CB444030}" type="slidenum">
              <a:rPr lang="en-US" smtClean="0"/>
              <a:pPr algn="ctr"/>
              <a:t>16</a:t>
            </a:fld>
            <a:endParaRPr lang="en-US" dirty="0"/>
          </a:p>
        </p:txBody>
      </p:sp>
    </p:spTree>
    <p:extLst>
      <p:ext uri="{BB962C8B-B14F-4D97-AF65-F5344CB8AC3E}">
        <p14:creationId xmlns:p14="http://schemas.microsoft.com/office/powerpoint/2010/main" val="81742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solidFill>
                  <a:schemeClr val="tx1">
                    <a:lumMod val="95000"/>
                    <a:lumOff val="5000"/>
                  </a:schemeClr>
                </a:solidFill>
              </a:rPr>
              <a:t>Social Vulnerability</a:t>
            </a:r>
          </a:p>
        </p:txBody>
      </p:sp>
      <p:sp>
        <p:nvSpPr>
          <p:cNvPr id="19459" name="Content Placeholder 2"/>
          <p:cNvSpPr>
            <a:spLocks noGrp="1"/>
          </p:cNvSpPr>
          <p:nvPr>
            <p:ph idx="1"/>
          </p:nvPr>
        </p:nvSpPr>
        <p:spPr>
          <a:xfrm>
            <a:off x="628650" y="2133600"/>
            <a:ext cx="7886700" cy="3263504"/>
          </a:xfrm>
        </p:spPr>
        <p:txBody>
          <a:bodyPr/>
          <a:lstStyle/>
          <a:p>
            <a:pPr eaLnBrk="1" hangingPunct="1"/>
            <a:r>
              <a:rPr lang="en-US" altLang="en-US" sz="2700"/>
              <a:t>Incarceration of mother or male partner (current or within last 2 years)</a:t>
            </a:r>
          </a:p>
          <a:p>
            <a:pPr eaLnBrk="1" hangingPunct="1"/>
            <a:r>
              <a:rPr lang="en-US" altLang="en-US" sz="2700"/>
              <a:t>Drug Use and domestic violence (underreported)</a:t>
            </a:r>
          </a:p>
          <a:p>
            <a:pPr eaLnBrk="1" hangingPunct="1"/>
            <a:r>
              <a:rPr lang="en-US" altLang="en-US" sz="2700"/>
              <a:t>Chaotic living conditions including homeless</a:t>
            </a:r>
          </a:p>
          <a:p>
            <a:pPr eaLnBrk="1" hangingPunct="1"/>
            <a:r>
              <a:rPr lang="en-US" altLang="en-US" sz="2700"/>
              <a:t>Medicaid proxy for low income</a:t>
            </a:r>
          </a:p>
          <a:p>
            <a:pPr eaLnBrk="1" hangingPunct="1"/>
            <a:r>
              <a:rPr lang="en-US" altLang="en-US" sz="2700"/>
              <a:t>No job or “bad job”</a:t>
            </a:r>
          </a:p>
        </p:txBody>
      </p:sp>
      <p:sp>
        <p:nvSpPr>
          <p:cNvPr id="4" name="Slide Number Placeholder 3">
            <a:extLst>
              <a:ext uri="{FF2B5EF4-FFF2-40B4-BE49-F238E27FC236}">
                <a16:creationId xmlns:a16="http://schemas.microsoft.com/office/drawing/2014/main" id="{8D452C2E-CC8C-4825-9AB5-205CC0F498D7}"/>
              </a:ext>
            </a:extLst>
          </p:cNvPr>
          <p:cNvSpPr>
            <a:spLocks noGrp="1"/>
          </p:cNvSpPr>
          <p:nvPr>
            <p:ph type="sldNum" sz="quarter" idx="12"/>
          </p:nvPr>
        </p:nvSpPr>
        <p:spPr/>
        <p:txBody>
          <a:bodyPr/>
          <a:lstStyle/>
          <a:p>
            <a:pPr algn="ctr"/>
            <a:fld id="{2A5ADF7A-0320-44A1-B7A5-5937CB444030}" type="slidenum">
              <a:rPr lang="en-US" smtClean="0"/>
              <a:pPr algn="ctr"/>
              <a:t>17</a:t>
            </a:fld>
            <a:endParaRPr lang="en-US" dirty="0"/>
          </a:p>
        </p:txBody>
      </p:sp>
    </p:spTree>
    <p:extLst>
      <p:ext uri="{BB962C8B-B14F-4D97-AF65-F5344CB8AC3E}">
        <p14:creationId xmlns:p14="http://schemas.microsoft.com/office/powerpoint/2010/main" val="185769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Vulnerability (cont.)</a:t>
            </a:r>
          </a:p>
        </p:txBody>
      </p:sp>
      <p:sp>
        <p:nvSpPr>
          <p:cNvPr id="3" name="Content Placeholder 2"/>
          <p:cNvSpPr>
            <a:spLocks noGrp="1"/>
          </p:cNvSpPr>
          <p:nvPr>
            <p:ph idx="1"/>
          </p:nvPr>
        </p:nvSpPr>
        <p:spPr/>
        <p:txBody>
          <a:bodyPr/>
          <a:lstStyle/>
          <a:p>
            <a:r>
              <a:rPr lang="en-US" dirty="0"/>
              <a:t>39% were homeless or had an unstable housing situation </a:t>
            </a:r>
          </a:p>
          <a:p>
            <a:r>
              <a:rPr lang="en-US" dirty="0"/>
              <a:t>35% had history of incarceration in the last two years (case mother only, male sex partner only, both case mother and male sex partner)</a:t>
            </a:r>
          </a:p>
          <a:p>
            <a:r>
              <a:rPr lang="en-US" dirty="0"/>
              <a:t>9% admitted drug use within the last year </a:t>
            </a:r>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18</a:t>
            </a:fld>
            <a:endParaRPr lang="en-US" dirty="0"/>
          </a:p>
        </p:txBody>
      </p:sp>
    </p:spTree>
    <p:extLst>
      <p:ext uri="{BB962C8B-B14F-4D97-AF65-F5344CB8AC3E}">
        <p14:creationId xmlns:p14="http://schemas.microsoft.com/office/powerpoint/2010/main" val="4046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solidFill>
                  <a:schemeClr val="tx1">
                    <a:lumMod val="95000"/>
                    <a:lumOff val="5000"/>
                  </a:schemeClr>
                </a:solidFill>
              </a:rPr>
              <a:t>Lack of engagement in health care</a:t>
            </a:r>
          </a:p>
        </p:txBody>
      </p:sp>
      <p:sp>
        <p:nvSpPr>
          <p:cNvPr id="3" name="Content Placeholder 2"/>
          <p:cNvSpPr>
            <a:spLocks noGrp="1"/>
          </p:cNvSpPr>
          <p:nvPr>
            <p:ph idx="1"/>
          </p:nvPr>
        </p:nvSpPr>
        <p:spPr/>
        <p:txBody>
          <a:bodyPr rtlCol="0">
            <a:normAutofit fontScale="92500" lnSpcReduction="10000"/>
          </a:bodyPr>
          <a:lstStyle/>
          <a:p>
            <a:pPr marL="68580" indent="-68580">
              <a:defRPr/>
            </a:pPr>
            <a:r>
              <a:rPr lang="en-US" dirty="0"/>
              <a:t>Difficulty following through when tests were ordered (at off-site lab from PNC provider office)</a:t>
            </a:r>
          </a:p>
          <a:p>
            <a:pPr marL="68580" indent="-68580">
              <a:defRPr/>
            </a:pPr>
            <a:r>
              <a:rPr lang="en-US" dirty="0"/>
              <a:t>Difficulty obtaining treatment when syphilis diagnosed after many attempts by doctor and the STD DIS</a:t>
            </a:r>
          </a:p>
          <a:p>
            <a:pPr marL="68580" indent="-68580">
              <a:defRPr/>
            </a:pPr>
            <a:r>
              <a:rPr lang="en-US" dirty="0"/>
              <a:t>Reason not specified except for:</a:t>
            </a:r>
          </a:p>
          <a:p>
            <a:pPr marL="68580" indent="-68580">
              <a:defRPr/>
            </a:pPr>
            <a:r>
              <a:rPr lang="en-US" i="1" dirty="0">
                <a:solidFill>
                  <a:schemeClr val="accent2">
                    <a:lumMod val="75000"/>
                  </a:schemeClr>
                </a:solidFill>
              </a:rPr>
              <a:t>One mother stated she was unable to take time off from her minimum-wage, fast food job for lab work and prenatal appointments because she would not be paid </a:t>
            </a:r>
            <a:r>
              <a:rPr lang="en-US" i="1" dirty="0">
                <a:solidFill>
                  <a:srgbClr val="0070C0"/>
                </a:solidFill>
              </a:rPr>
              <a:t>(example of “bad job” influence)</a:t>
            </a:r>
            <a:endParaRPr lang="en-US" i="1" dirty="0">
              <a:solidFill>
                <a:schemeClr val="accent2">
                  <a:lumMod val="75000"/>
                </a:schemeClr>
              </a:solidFill>
            </a:endParaRPr>
          </a:p>
        </p:txBody>
      </p:sp>
      <p:sp>
        <p:nvSpPr>
          <p:cNvPr id="4" name="Slide Number Placeholder 3">
            <a:extLst>
              <a:ext uri="{FF2B5EF4-FFF2-40B4-BE49-F238E27FC236}">
                <a16:creationId xmlns:a16="http://schemas.microsoft.com/office/drawing/2014/main" id="{3B187042-E6AE-492C-9A37-2E5CEA999803}"/>
              </a:ext>
            </a:extLst>
          </p:cNvPr>
          <p:cNvSpPr>
            <a:spLocks noGrp="1"/>
          </p:cNvSpPr>
          <p:nvPr>
            <p:ph type="sldNum" sz="quarter" idx="12"/>
          </p:nvPr>
        </p:nvSpPr>
        <p:spPr/>
        <p:txBody>
          <a:bodyPr/>
          <a:lstStyle/>
          <a:p>
            <a:pPr algn="ctr"/>
            <a:fld id="{2A5ADF7A-0320-44A1-B7A5-5937CB444030}" type="slidenum">
              <a:rPr lang="en-US" smtClean="0"/>
              <a:pPr algn="ctr"/>
              <a:t>19</a:t>
            </a:fld>
            <a:endParaRPr lang="en-US" dirty="0"/>
          </a:p>
        </p:txBody>
      </p:sp>
    </p:spTree>
    <p:extLst>
      <p:ext uri="{BB962C8B-B14F-4D97-AF65-F5344CB8AC3E}">
        <p14:creationId xmlns:p14="http://schemas.microsoft.com/office/powerpoint/2010/main" val="20354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AAEC-5E7F-4F65-9E97-FA9AE0C30751}"/>
              </a:ext>
            </a:extLst>
          </p:cNvPr>
          <p:cNvSpPr>
            <a:spLocks noGrp="1"/>
          </p:cNvSpPr>
          <p:nvPr>
            <p:ph type="title"/>
          </p:nvPr>
        </p:nvSpPr>
        <p:spPr/>
        <p:txBody>
          <a:bodyPr>
            <a:normAutofit/>
          </a:bodyPr>
          <a:lstStyle/>
          <a:p>
            <a:r>
              <a:rPr lang="en-US" sz="4000" b="1" dirty="0"/>
              <a:t>Logistics</a:t>
            </a:r>
          </a:p>
        </p:txBody>
      </p:sp>
      <p:pic>
        <p:nvPicPr>
          <p:cNvPr id="6" name="Picture 4" descr="Image result for recording icon">
            <a:extLst>
              <a:ext uri="{FF2B5EF4-FFF2-40B4-BE49-F238E27FC236}">
                <a16:creationId xmlns:a16="http://schemas.microsoft.com/office/drawing/2014/main" id="{D195E4B9-65CA-404E-8501-F02EE66567F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484814"/>
            <a:ext cx="1664624" cy="16646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B02DC5B4-163D-4672-B9B0-E70B7A54F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707" y="2286000"/>
            <a:ext cx="1941071" cy="2286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A196A696-ED98-4B5D-9E11-649808F94E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684914"/>
            <a:ext cx="3254042" cy="1488172"/>
          </a:xfrm>
          <a:prstGeom prst="rect">
            <a:avLst/>
          </a:prstGeom>
        </p:spPr>
      </p:pic>
      <p:sp>
        <p:nvSpPr>
          <p:cNvPr id="8" name="Slide Number Placeholder 7">
            <a:extLst>
              <a:ext uri="{FF2B5EF4-FFF2-40B4-BE49-F238E27FC236}">
                <a16:creationId xmlns:a16="http://schemas.microsoft.com/office/drawing/2014/main" id="{C6CCCC72-871D-43A9-88BC-DC0934166AAF}"/>
              </a:ext>
            </a:extLst>
          </p:cNvPr>
          <p:cNvSpPr>
            <a:spLocks noGrp="1"/>
          </p:cNvSpPr>
          <p:nvPr>
            <p:ph type="sldNum" sz="quarter" idx="12"/>
          </p:nvPr>
        </p:nvSpPr>
        <p:spPr/>
        <p:txBody>
          <a:bodyPr/>
          <a:lstStyle/>
          <a:p>
            <a:pPr algn="ctr"/>
            <a:fld id="{2A5ADF7A-0320-44A1-B7A5-5937CB444030}" type="slidenum">
              <a:rPr lang="en-US" smtClean="0"/>
              <a:pPr algn="ctr"/>
              <a:t>2</a:t>
            </a:fld>
            <a:endParaRPr lang="en-US" dirty="0"/>
          </a:p>
        </p:txBody>
      </p:sp>
    </p:spTree>
    <p:extLst>
      <p:ext uri="{BB962C8B-B14F-4D97-AF65-F5344CB8AC3E}">
        <p14:creationId xmlns:p14="http://schemas.microsoft.com/office/powerpoint/2010/main" val="3110514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solidFill>
                  <a:schemeClr val="tx1">
                    <a:lumMod val="95000"/>
                    <a:lumOff val="5000"/>
                  </a:schemeClr>
                </a:solidFill>
              </a:rPr>
              <a:t>Male partner risk</a:t>
            </a:r>
          </a:p>
        </p:txBody>
      </p:sp>
      <p:sp>
        <p:nvSpPr>
          <p:cNvPr id="22531" name="Content Placeholder 2"/>
          <p:cNvSpPr>
            <a:spLocks noGrp="1"/>
          </p:cNvSpPr>
          <p:nvPr>
            <p:ph idx="1"/>
          </p:nvPr>
        </p:nvSpPr>
        <p:spPr/>
        <p:txBody>
          <a:bodyPr>
            <a:normAutofit fontScale="85000" lnSpcReduction="20000"/>
          </a:bodyPr>
          <a:lstStyle/>
          <a:p>
            <a:pPr eaLnBrk="1" hangingPunct="1"/>
            <a:r>
              <a:rPr lang="en-US" altLang="en-US" dirty="0"/>
              <a:t>Nearly one-third of the mothers’ ONLY risk for contracting syphilis was her primary (steady/only named) sex partner</a:t>
            </a:r>
          </a:p>
          <a:p>
            <a:pPr eaLnBrk="1" hangingPunct="1"/>
            <a:r>
              <a:rPr lang="en-US" altLang="en-US" dirty="0"/>
              <a:t>Seven of these primary male partners were newly identified as syphilis cases as a result of the woman’s diagnosis</a:t>
            </a:r>
          </a:p>
          <a:p>
            <a:pPr eaLnBrk="1" hangingPunct="1"/>
            <a:r>
              <a:rPr lang="en-US" altLang="en-US" dirty="0"/>
              <a:t>Two of the steady male partners refused to be tested or receive prophylactic treatment despite health care provider and DIS intervention</a:t>
            </a:r>
          </a:p>
          <a:p>
            <a:pPr eaLnBrk="1" hangingPunct="1"/>
            <a:r>
              <a:rPr lang="en-US" altLang="en-US" dirty="0"/>
              <a:t>Two case mothers were </a:t>
            </a:r>
            <a:r>
              <a:rPr lang="en-US" altLang="en-US" dirty="0" err="1"/>
              <a:t>reinfected</a:t>
            </a:r>
            <a:r>
              <a:rPr lang="en-US" altLang="en-US" dirty="0"/>
              <a:t> with syphilis during the same pregnancy by their steady male partner, despite intensive DIS intervention</a:t>
            </a:r>
          </a:p>
          <a:p>
            <a:pPr eaLnBrk="1" hangingPunct="1"/>
            <a:endParaRPr lang="en-US" altLang="en-US" dirty="0"/>
          </a:p>
        </p:txBody>
      </p:sp>
      <p:sp>
        <p:nvSpPr>
          <p:cNvPr id="3" name="Slide Number Placeholder 2">
            <a:extLst>
              <a:ext uri="{FF2B5EF4-FFF2-40B4-BE49-F238E27FC236}">
                <a16:creationId xmlns:a16="http://schemas.microsoft.com/office/drawing/2014/main" id="{D3340A60-BD22-4922-BFB1-A4B8A44F60A6}"/>
              </a:ext>
            </a:extLst>
          </p:cNvPr>
          <p:cNvSpPr>
            <a:spLocks noGrp="1"/>
          </p:cNvSpPr>
          <p:nvPr>
            <p:ph type="sldNum" sz="quarter" idx="12"/>
          </p:nvPr>
        </p:nvSpPr>
        <p:spPr/>
        <p:txBody>
          <a:bodyPr/>
          <a:lstStyle/>
          <a:p>
            <a:pPr algn="ctr"/>
            <a:fld id="{2A5ADF7A-0320-44A1-B7A5-5937CB444030}" type="slidenum">
              <a:rPr lang="en-US" smtClean="0"/>
              <a:pPr algn="ctr"/>
              <a:t>20</a:t>
            </a:fld>
            <a:endParaRPr lang="en-US" dirty="0"/>
          </a:p>
        </p:txBody>
      </p:sp>
    </p:spTree>
    <p:extLst>
      <p:ext uri="{BB962C8B-B14F-4D97-AF65-F5344CB8AC3E}">
        <p14:creationId xmlns:p14="http://schemas.microsoft.com/office/powerpoint/2010/main" val="1238134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a:t>Congenital Syphilis is 100% preventable	</a:t>
            </a:r>
          </a:p>
        </p:txBody>
      </p:sp>
      <p:sp>
        <p:nvSpPr>
          <p:cNvPr id="3" name="Content Placeholder 2"/>
          <p:cNvSpPr>
            <a:spLocks noGrp="1"/>
          </p:cNvSpPr>
          <p:nvPr>
            <p:ph idx="1"/>
          </p:nvPr>
        </p:nvSpPr>
        <p:spPr>
          <a:xfrm>
            <a:off x="628650" y="1411945"/>
            <a:ext cx="7886700" cy="4078027"/>
          </a:xfrm>
        </p:spPr>
        <p:txBody>
          <a:bodyPr>
            <a:normAutofit fontScale="70000" lnSpcReduction="20000"/>
          </a:bodyPr>
          <a:lstStyle/>
          <a:p>
            <a:pPr>
              <a:defRPr/>
            </a:pPr>
            <a:r>
              <a:rPr lang="en-US" sz="3400" dirty="0">
                <a:latin typeface="+mj-lt"/>
              </a:rPr>
              <a:t>But many factors have to be in place to ensure the case is averted, such as:</a:t>
            </a:r>
          </a:p>
          <a:p>
            <a:pPr lvl="1">
              <a:defRPr/>
            </a:pPr>
            <a:r>
              <a:rPr lang="en-US" sz="3400" dirty="0">
                <a:latin typeface="+mj-lt"/>
              </a:rPr>
              <a:t>Woman tested for syphilis (if pregnant)</a:t>
            </a:r>
          </a:p>
          <a:p>
            <a:pPr lvl="1">
              <a:defRPr/>
            </a:pPr>
            <a:r>
              <a:rPr lang="en-US" sz="3400" dirty="0">
                <a:latin typeface="+mj-lt"/>
              </a:rPr>
              <a:t>Woman tested for pregnancy (if she has syphilis)</a:t>
            </a:r>
          </a:p>
          <a:p>
            <a:pPr lvl="1">
              <a:defRPr/>
            </a:pPr>
            <a:r>
              <a:rPr lang="en-US" sz="3400" dirty="0">
                <a:latin typeface="+mj-lt"/>
              </a:rPr>
              <a:t>Adequate treatment if positive test – 1 shot?, 3 shots?</a:t>
            </a:r>
          </a:p>
          <a:p>
            <a:pPr lvl="1">
              <a:defRPr/>
            </a:pPr>
            <a:r>
              <a:rPr lang="en-US" sz="3400" dirty="0">
                <a:latin typeface="+mj-lt"/>
              </a:rPr>
              <a:t>Treatment must be given 30 days or more before birth</a:t>
            </a:r>
          </a:p>
          <a:p>
            <a:pPr>
              <a:defRPr/>
            </a:pPr>
            <a:r>
              <a:rPr lang="en-US" sz="3400" dirty="0">
                <a:latin typeface="+mj-lt"/>
              </a:rPr>
              <a:t>For any of these to occur, women must have knowledge of syphilis and pregnancy, should have an accurate self-perception of risk,  should have personal motivation for health care, and capacity to carry out intentions</a:t>
            </a:r>
          </a:p>
          <a:p>
            <a:pPr>
              <a:defRPr/>
            </a:pPr>
            <a:r>
              <a:rPr lang="en-US" sz="3400" dirty="0">
                <a:latin typeface="+mj-lt"/>
              </a:rPr>
              <a:t>At each of these steps, social or structural challenges and barriers may present themselves</a:t>
            </a:r>
          </a:p>
          <a:p>
            <a:pPr>
              <a:defRPr/>
            </a:pPr>
            <a:endParaRPr lang="en-US" dirty="0"/>
          </a:p>
        </p:txBody>
      </p:sp>
      <p:sp>
        <p:nvSpPr>
          <p:cNvPr id="2" name="Slide Number Placeholder 1">
            <a:extLst>
              <a:ext uri="{FF2B5EF4-FFF2-40B4-BE49-F238E27FC236}">
                <a16:creationId xmlns:a16="http://schemas.microsoft.com/office/drawing/2014/main" id="{8A482921-C937-4DF2-B411-7B981691E28A}"/>
              </a:ext>
            </a:extLst>
          </p:cNvPr>
          <p:cNvSpPr>
            <a:spLocks noGrp="1"/>
          </p:cNvSpPr>
          <p:nvPr>
            <p:ph type="sldNum" sz="quarter" idx="12"/>
          </p:nvPr>
        </p:nvSpPr>
        <p:spPr/>
        <p:txBody>
          <a:bodyPr/>
          <a:lstStyle/>
          <a:p>
            <a:pPr algn="ctr"/>
            <a:fld id="{2A5ADF7A-0320-44A1-B7A5-5937CB444030}" type="slidenum">
              <a:rPr lang="en-US" smtClean="0"/>
              <a:pPr algn="ctr"/>
              <a:t>21</a:t>
            </a:fld>
            <a:endParaRPr lang="en-US" dirty="0"/>
          </a:p>
        </p:txBody>
      </p:sp>
    </p:spTree>
    <p:extLst>
      <p:ext uri="{BB962C8B-B14F-4D97-AF65-F5344CB8AC3E}">
        <p14:creationId xmlns:p14="http://schemas.microsoft.com/office/powerpoint/2010/main" val="1413377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CS is preventable, but…..</a:t>
            </a:r>
          </a:p>
        </p:txBody>
      </p:sp>
      <p:sp>
        <p:nvSpPr>
          <p:cNvPr id="8195" name="Content Placeholder 2"/>
          <p:cNvSpPr>
            <a:spLocks noGrp="1"/>
          </p:cNvSpPr>
          <p:nvPr>
            <p:ph idx="1"/>
          </p:nvPr>
        </p:nvSpPr>
        <p:spPr/>
        <p:txBody>
          <a:bodyPr>
            <a:normAutofit fontScale="92500" lnSpcReduction="20000"/>
          </a:bodyPr>
          <a:lstStyle/>
          <a:p>
            <a:r>
              <a:rPr lang="en-US" altLang="en-US" dirty="0"/>
              <a:t>The woman needs to have structural supports in place that enable her to get care such as: health insurance or a payment source, access to a medical provider and the ability to get there (transportation, child care, time off work)</a:t>
            </a:r>
          </a:p>
          <a:p>
            <a:r>
              <a:rPr lang="en-US" altLang="en-US" dirty="0"/>
              <a:t>Also requires the medical provider to do their part for timely and adequate testing, correct treatment based on syphilis stage</a:t>
            </a:r>
          </a:p>
          <a:p>
            <a:r>
              <a:rPr lang="en-US" altLang="en-US" dirty="0"/>
              <a:t>And if late diagnosis, treatment may not be able to be given 30 days before delivery (preterm birth common in syphilis patients)</a:t>
            </a:r>
          </a:p>
        </p:txBody>
      </p:sp>
      <p:sp>
        <p:nvSpPr>
          <p:cNvPr id="2" name="Slide Number Placeholder 1">
            <a:extLst>
              <a:ext uri="{FF2B5EF4-FFF2-40B4-BE49-F238E27FC236}">
                <a16:creationId xmlns:a16="http://schemas.microsoft.com/office/drawing/2014/main" id="{056AD62C-6B5A-4FCE-A946-1EFD91E3C456}"/>
              </a:ext>
            </a:extLst>
          </p:cNvPr>
          <p:cNvSpPr>
            <a:spLocks noGrp="1"/>
          </p:cNvSpPr>
          <p:nvPr>
            <p:ph type="sldNum" sz="quarter" idx="12"/>
          </p:nvPr>
        </p:nvSpPr>
        <p:spPr/>
        <p:txBody>
          <a:bodyPr/>
          <a:lstStyle/>
          <a:p>
            <a:pPr algn="ctr"/>
            <a:fld id="{2A5ADF7A-0320-44A1-B7A5-5937CB444030}" type="slidenum">
              <a:rPr lang="en-US" smtClean="0"/>
              <a:pPr algn="ctr"/>
              <a:t>22</a:t>
            </a:fld>
            <a:endParaRPr lang="en-US" dirty="0"/>
          </a:p>
        </p:txBody>
      </p:sp>
    </p:spTree>
    <p:extLst>
      <p:ext uri="{BB962C8B-B14F-4D97-AF65-F5344CB8AC3E}">
        <p14:creationId xmlns:p14="http://schemas.microsoft.com/office/powerpoint/2010/main" val="3050977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04801"/>
            <a:ext cx="7772399" cy="5695950"/>
          </a:xfrm>
          <a:prstGeom prst="rect">
            <a:avLst/>
          </a:prstGeom>
        </p:spPr>
      </p:pic>
      <p:sp>
        <p:nvSpPr>
          <p:cNvPr id="2" name="Slide Number Placeholder 1">
            <a:extLst>
              <a:ext uri="{FF2B5EF4-FFF2-40B4-BE49-F238E27FC236}">
                <a16:creationId xmlns:a16="http://schemas.microsoft.com/office/drawing/2014/main" id="{DC6050F6-96A8-4C39-B00F-27BD78C52594}"/>
              </a:ext>
            </a:extLst>
          </p:cNvPr>
          <p:cNvSpPr>
            <a:spLocks noGrp="1"/>
          </p:cNvSpPr>
          <p:nvPr>
            <p:ph type="sldNum" sz="quarter" idx="12"/>
          </p:nvPr>
        </p:nvSpPr>
        <p:spPr/>
        <p:txBody>
          <a:bodyPr/>
          <a:lstStyle/>
          <a:p>
            <a:fld id="{52A4FE1D-49C9-49ED-920C-AF4366746486}" type="slidenum">
              <a:rPr lang="en-US" smtClean="0"/>
              <a:t>23</a:t>
            </a:fld>
            <a:endParaRPr lang="en-US"/>
          </a:p>
        </p:txBody>
      </p:sp>
    </p:spTree>
    <p:extLst>
      <p:ext uri="{BB962C8B-B14F-4D97-AF65-F5344CB8AC3E}">
        <p14:creationId xmlns:p14="http://schemas.microsoft.com/office/powerpoint/2010/main" val="1205236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Two recent studies on CS</a:t>
            </a:r>
          </a:p>
        </p:txBody>
      </p:sp>
      <p:sp>
        <p:nvSpPr>
          <p:cNvPr id="7" name="Content Placeholder 6"/>
          <p:cNvSpPr>
            <a:spLocks noGrp="1"/>
          </p:cNvSpPr>
          <p:nvPr>
            <p:ph idx="1"/>
          </p:nvPr>
        </p:nvSpPr>
        <p:spPr/>
        <p:txBody>
          <a:bodyPr>
            <a:normAutofit lnSpcReduction="10000"/>
          </a:bodyPr>
          <a:lstStyle/>
          <a:p>
            <a:r>
              <a:rPr lang="en-US" dirty="0"/>
              <a:t>Kidd, et al (2018) examined 2016 U.S. syphilis case reports and CS case reports for “CS Prevention Cascade”</a:t>
            </a:r>
          </a:p>
          <a:p>
            <a:r>
              <a:rPr lang="en-US" dirty="0"/>
              <a:t>75% of CS cases were averted through action by health care provider, pregnant woman, and public health </a:t>
            </a:r>
          </a:p>
          <a:p>
            <a:r>
              <a:rPr lang="en-US" dirty="0"/>
              <a:t>Largest gaps in prevention services among CS moms: 1) at entry into PNC; and 2) between early testing and timely treatment</a:t>
            </a:r>
          </a:p>
        </p:txBody>
      </p:sp>
      <p:sp>
        <p:nvSpPr>
          <p:cNvPr id="5" name="Slide Number Placeholder 4"/>
          <p:cNvSpPr>
            <a:spLocks noGrp="1"/>
          </p:cNvSpPr>
          <p:nvPr>
            <p:ph type="sldNum" sz="quarter" idx="12"/>
          </p:nvPr>
        </p:nvSpPr>
        <p:spPr/>
        <p:txBody>
          <a:bodyPr/>
          <a:lstStyle/>
          <a:p>
            <a:pPr algn="ctr"/>
            <a:fld id="{2A5ADF7A-0320-44A1-B7A5-5937CB444030}" type="slidenum">
              <a:rPr lang="en-US" smtClean="0"/>
              <a:pPr algn="ctr"/>
              <a:t>24</a:t>
            </a:fld>
            <a:endParaRPr lang="en-US" dirty="0"/>
          </a:p>
        </p:txBody>
      </p:sp>
    </p:spTree>
    <p:extLst>
      <p:ext uri="{BB962C8B-B14F-4D97-AF65-F5344CB8AC3E}">
        <p14:creationId xmlns:p14="http://schemas.microsoft.com/office/powerpoint/2010/main" val="196267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studies (cont.)</a:t>
            </a:r>
          </a:p>
        </p:txBody>
      </p:sp>
      <p:sp>
        <p:nvSpPr>
          <p:cNvPr id="3" name="Content Placeholder 2"/>
          <p:cNvSpPr>
            <a:spLocks noGrp="1"/>
          </p:cNvSpPr>
          <p:nvPr>
            <p:ph idx="1"/>
          </p:nvPr>
        </p:nvSpPr>
        <p:spPr/>
        <p:txBody>
          <a:bodyPr/>
          <a:lstStyle/>
          <a:p>
            <a:r>
              <a:rPr lang="en-US" dirty="0"/>
              <a:t>Sanderson </a:t>
            </a:r>
            <a:r>
              <a:rPr lang="en-US" dirty="0" err="1"/>
              <a:t>Slutsker</a:t>
            </a:r>
            <a:r>
              <a:rPr lang="en-US" dirty="0"/>
              <a:t>, et al examined NYC syphilis case reports and CS case reports 2010-2016</a:t>
            </a:r>
          </a:p>
          <a:p>
            <a:r>
              <a:rPr lang="en-US" dirty="0"/>
              <a:t>88% of CS cases averted through health care provider, pregnant woman, and public health action</a:t>
            </a:r>
          </a:p>
          <a:p>
            <a:r>
              <a:rPr lang="en-US" dirty="0"/>
              <a:t>31% of CS case moms did not get timely PNC</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25</a:t>
            </a:fld>
            <a:endParaRPr lang="en-US" dirty="0"/>
          </a:p>
        </p:txBody>
      </p:sp>
    </p:spTree>
    <p:extLst>
      <p:ext uri="{BB962C8B-B14F-4D97-AF65-F5344CB8AC3E}">
        <p14:creationId xmlns:p14="http://schemas.microsoft.com/office/powerpoint/2010/main" val="1413885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studies (cont.)</a:t>
            </a:r>
          </a:p>
        </p:txBody>
      </p:sp>
      <p:sp>
        <p:nvSpPr>
          <p:cNvPr id="3" name="Content Placeholder 2"/>
          <p:cNvSpPr>
            <a:spLocks noGrp="1"/>
          </p:cNvSpPr>
          <p:nvPr>
            <p:ph idx="1"/>
          </p:nvPr>
        </p:nvSpPr>
        <p:spPr/>
        <p:txBody>
          <a:bodyPr/>
          <a:lstStyle/>
          <a:p>
            <a:r>
              <a:rPr lang="en-US" dirty="0"/>
              <a:t>Of 69% with timely PNC</a:t>
            </a:r>
          </a:p>
          <a:p>
            <a:pPr lvl="1"/>
            <a:r>
              <a:rPr lang="en-US" dirty="0"/>
              <a:t>9% did not receive syphilis test until  &lt;45 d before delivery</a:t>
            </a:r>
          </a:p>
          <a:p>
            <a:pPr lvl="1"/>
            <a:r>
              <a:rPr lang="en-US" dirty="0"/>
              <a:t>47% became infected after neg. syphilis test</a:t>
            </a:r>
          </a:p>
          <a:p>
            <a:pPr lvl="1"/>
            <a:endParaRPr lang="en-US" dirty="0"/>
          </a:p>
          <a:p>
            <a:r>
              <a:rPr lang="en-US" dirty="0">
                <a:solidFill>
                  <a:schemeClr val="accent3">
                    <a:lumMod val="75000"/>
                  </a:schemeClr>
                </a:solidFill>
              </a:rPr>
              <a:t>Based on these recent studies, MOST syphilis cases in pregnant women do NOT result in a case of CS</a:t>
            </a:r>
          </a:p>
          <a:p>
            <a:pPr lvl="1"/>
            <a:endParaRPr lang="en-US" dirty="0"/>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26</a:t>
            </a:fld>
            <a:endParaRPr lang="en-US" dirty="0"/>
          </a:p>
        </p:txBody>
      </p:sp>
    </p:spTree>
    <p:extLst>
      <p:ext uri="{BB962C8B-B14F-4D97-AF65-F5344CB8AC3E}">
        <p14:creationId xmlns:p14="http://schemas.microsoft.com/office/powerpoint/2010/main" val="2951021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known beyond CS</a:t>
            </a:r>
          </a:p>
        </p:txBody>
      </p:sp>
      <p:sp>
        <p:nvSpPr>
          <p:cNvPr id="3" name="Content Placeholder 2"/>
          <p:cNvSpPr>
            <a:spLocks noGrp="1"/>
          </p:cNvSpPr>
          <p:nvPr>
            <p:ph idx="1"/>
          </p:nvPr>
        </p:nvSpPr>
        <p:spPr/>
        <p:txBody>
          <a:bodyPr>
            <a:normAutofit lnSpcReduction="10000"/>
          </a:bodyPr>
          <a:lstStyle/>
          <a:p>
            <a:r>
              <a:rPr lang="en-US" dirty="0"/>
              <a:t>Worldwide (OECD countries) and within the U.S. (state comparison), health issues are greatly impacted by the amount of “social spending”</a:t>
            </a:r>
          </a:p>
          <a:p>
            <a:r>
              <a:rPr lang="en-US" dirty="0"/>
              <a:t>20% increase in median social-to-health spending ratio = 85K fewer obese adults, </a:t>
            </a:r>
            <a:r>
              <a:rPr lang="en-US" dirty="0" err="1"/>
              <a:t>eg</a:t>
            </a:r>
            <a:endParaRPr lang="en-US" dirty="0"/>
          </a:p>
          <a:p>
            <a:r>
              <a:rPr lang="en-US" dirty="0"/>
              <a:t>Health spending in U.S. great variation by state (Indiana 49/50 per capita for PH funding)</a:t>
            </a:r>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27</a:t>
            </a:fld>
            <a:endParaRPr lang="en-US" dirty="0"/>
          </a:p>
        </p:txBody>
      </p:sp>
    </p:spTree>
    <p:extLst>
      <p:ext uri="{BB962C8B-B14F-4D97-AF65-F5344CB8AC3E}">
        <p14:creationId xmlns:p14="http://schemas.microsoft.com/office/powerpoint/2010/main" val="693675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Similar findings</a:t>
            </a:r>
          </a:p>
        </p:txBody>
      </p:sp>
      <p:sp>
        <p:nvSpPr>
          <p:cNvPr id="4" name="Content Placeholder 3"/>
          <p:cNvSpPr>
            <a:spLocks noGrp="1"/>
          </p:cNvSpPr>
          <p:nvPr>
            <p:ph idx="1"/>
          </p:nvPr>
        </p:nvSpPr>
        <p:spPr/>
        <p:txBody>
          <a:bodyPr/>
          <a:lstStyle/>
          <a:p>
            <a:pPr marL="0" indent="0">
              <a:buNone/>
            </a:pPr>
            <a:r>
              <a:rPr lang="en-US" dirty="0"/>
              <a:t>Sanderson </a:t>
            </a:r>
            <a:r>
              <a:rPr lang="en-US" dirty="0" err="1"/>
              <a:t>Slutsker</a:t>
            </a:r>
            <a:r>
              <a:rPr lang="en-US" dirty="0"/>
              <a:t> findings similar to ours</a:t>
            </a:r>
          </a:p>
          <a:p>
            <a:r>
              <a:rPr lang="en-US" dirty="0"/>
              <a:t>Among CS case moms with PNC, identified substance abuse, mental health disorders, recent arrival to U.S., and lack of health insurance (24% of CS case moms)</a:t>
            </a:r>
          </a:p>
          <a:p>
            <a:r>
              <a:rPr lang="en-US" dirty="0"/>
              <a:t>One mom </a:t>
            </a:r>
            <a:r>
              <a:rPr lang="en-US" dirty="0" err="1"/>
              <a:t>neg</a:t>
            </a:r>
            <a:r>
              <a:rPr lang="en-US" dirty="0"/>
              <a:t> test 2</a:t>
            </a:r>
            <a:r>
              <a:rPr lang="en-US" baseline="30000" dirty="0"/>
              <a:t>nd</a:t>
            </a:r>
            <a:r>
              <a:rPr lang="en-US" dirty="0"/>
              <a:t> trimester, ED visit 3</a:t>
            </a:r>
            <a:r>
              <a:rPr lang="en-US" baseline="30000" dirty="0"/>
              <a:t>rd</a:t>
            </a:r>
            <a:r>
              <a:rPr lang="en-US" dirty="0"/>
              <a:t> trimester with syphilis symptoms (no intervention), delivery test positive</a:t>
            </a:r>
          </a:p>
        </p:txBody>
      </p:sp>
      <p:sp>
        <p:nvSpPr>
          <p:cNvPr id="2" name="Slide Number Placeholder 1"/>
          <p:cNvSpPr>
            <a:spLocks noGrp="1"/>
          </p:cNvSpPr>
          <p:nvPr>
            <p:ph type="sldNum" sz="quarter" idx="12"/>
          </p:nvPr>
        </p:nvSpPr>
        <p:spPr/>
        <p:txBody>
          <a:bodyPr/>
          <a:lstStyle/>
          <a:p>
            <a:fld id="{52A4FE1D-49C9-49ED-920C-AF4366746486}" type="slidenum">
              <a:rPr lang="en-US" smtClean="0"/>
              <a:t>28</a:t>
            </a:fld>
            <a:endParaRPr lang="en-US"/>
          </a:p>
        </p:txBody>
      </p:sp>
    </p:spTree>
    <p:extLst>
      <p:ext uri="{BB962C8B-B14F-4D97-AF65-F5344CB8AC3E}">
        <p14:creationId xmlns:p14="http://schemas.microsoft.com/office/powerpoint/2010/main" val="1996925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solidFill>
                  <a:schemeClr val="tx1">
                    <a:lumMod val="95000"/>
                    <a:lumOff val="5000"/>
                  </a:schemeClr>
                </a:solidFill>
              </a:rPr>
              <a:t>Conclusion</a:t>
            </a:r>
          </a:p>
        </p:txBody>
      </p:sp>
      <p:sp>
        <p:nvSpPr>
          <p:cNvPr id="3" name="Content Placeholder 2"/>
          <p:cNvSpPr>
            <a:spLocks noGrp="1"/>
          </p:cNvSpPr>
          <p:nvPr>
            <p:ph idx="1"/>
          </p:nvPr>
        </p:nvSpPr>
        <p:spPr/>
        <p:txBody>
          <a:bodyPr rtlCol="0">
            <a:normAutofit/>
          </a:bodyPr>
          <a:lstStyle/>
          <a:p>
            <a:pPr marL="68580" indent="-68580">
              <a:defRPr/>
            </a:pPr>
            <a:r>
              <a:rPr lang="en-US" sz="3300" dirty="0">
                <a:solidFill>
                  <a:schemeClr val="accent2">
                    <a:lumMod val="75000"/>
                  </a:schemeClr>
                </a:solidFill>
              </a:rPr>
              <a:t>“Preventing congenital syphilis in the U.S. may require a focus on </a:t>
            </a:r>
            <a:r>
              <a:rPr lang="en-US" sz="3300" u="sng" dirty="0">
                <a:solidFill>
                  <a:srgbClr val="0070C0"/>
                </a:solidFill>
              </a:rPr>
              <a:t>both</a:t>
            </a:r>
            <a:r>
              <a:rPr lang="en-US" sz="3300" dirty="0">
                <a:solidFill>
                  <a:schemeClr val="accent2">
                    <a:lumMod val="75000"/>
                  </a:schemeClr>
                </a:solidFill>
              </a:rPr>
              <a:t> ameliorating the social vulnerabilities affecting pregnant women with syphilis, and traditional medical management.”</a:t>
            </a:r>
          </a:p>
        </p:txBody>
      </p:sp>
      <p:sp>
        <p:nvSpPr>
          <p:cNvPr id="4" name="Slide Number Placeholder 3">
            <a:extLst>
              <a:ext uri="{FF2B5EF4-FFF2-40B4-BE49-F238E27FC236}">
                <a16:creationId xmlns:a16="http://schemas.microsoft.com/office/drawing/2014/main" id="{075BDFAB-3CD5-4975-AE32-3EE23E6C8F33}"/>
              </a:ext>
            </a:extLst>
          </p:cNvPr>
          <p:cNvSpPr>
            <a:spLocks noGrp="1"/>
          </p:cNvSpPr>
          <p:nvPr>
            <p:ph type="sldNum" sz="quarter" idx="12"/>
          </p:nvPr>
        </p:nvSpPr>
        <p:spPr/>
        <p:txBody>
          <a:bodyPr/>
          <a:lstStyle/>
          <a:p>
            <a:pPr algn="ctr"/>
            <a:fld id="{2A5ADF7A-0320-44A1-B7A5-5937CB444030}" type="slidenum">
              <a:rPr lang="en-US" smtClean="0"/>
              <a:pPr algn="ctr"/>
              <a:t>29</a:t>
            </a:fld>
            <a:endParaRPr lang="en-US" dirty="0"/>
          </a:p>
        </p:txBody>
      </p:sp>
    </p:spTree>
    <p:extLst>
      <p:ext uri="{BB962C8B-B14F-4D97-AF65-F5344CB8AC3E}">
        <p14:creationId xmlns:p14="http://schemas.microsoft.com/office/powerpoint/2010/main" val="82151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A23C-D769-4739-B1A0-9481FF3DAB1F}"/>
              </a:ext>
            </a:extLst>
          </p:cNvPr>
          <p:cNvSpPr>
            <a:spLocks noGrp="1"/>
          </p:cNvSpPr>
          <p:nvPr>
            <p:ph type="title"/>
          </p:nvPr>
        </p:nvSpPr>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C62953C1-3306-4F62-8C0B-DF9C6ECBFBBD}"/>
              </a:ext>
            </a:extLst>
          </p:cNvPr>
          <p:cNvSpPr>
            <a:spLocks noGrp="1"/>
          </p:cNvSpPr>
          <p:nvPr>
            <p:ph idx="1"/>
          </p:nvPr>
        </p:nvSpPr>
        <p:spPr/>
        <p:txBody>
          <a:bodyPr>
            <a:normAutofit/>
          </a:bodyPr>
          <a:lstStyle/>
          <a:p>
            <a:r>
              <a:rPr lang="en-US" sz="3200" dirty="0"/>
              <a:t>Introduction of presenters</a:t>
            </a:r>
          </a:p>
          <a:p>
            <a:r>
              <a:rPr lang="en-US" sz="3200" dirty="0"/>
              <a:t>Article background, methods, and results</a:t>
            </a:r>
          </a:p>
          <a:p>
            <a:r>
              <a:rPr lang="en-US" sz="3200" dirty="0"/>
              <a:t>Discussion</a:t>
            </a:r>
          </a:p>
          <a:p>
            <a:r>
              <a:rPr lang="en-US" sz="3200" dirty="0"/>
              <a:t>Q&amp;A</a:t>
            </a:r>
          </a:p>
          <a:p>
            <a:endParaRPr lang="en-US" dirty="0"/>
          </a:p>
        </p:txBody>
      </p:sp>
      <p:pic>
        <p:nvPicPr>
          <p:cNvPr id="5" name="Picture 2" descr="http://www.ncsddc.org/wp-content/uploads/2018/05/journal-club1-1-700x611.png">
            <a:extLst>
              <a:ext uri="{FF2B5EF4-FFF2-40B4-BE49-F238E27FC236}">
                <a16:creationId xmlns:a16="http://schemas.microsoft.com/office/drawing/2014/main" id="{B5DE37E1-F87E-442C-B728-421993A398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927" y="4320041"/>
            <a:ext cx="1160561" cy="10130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0673307-96A5-40D3-94B0-F095ED859E31}"/>
              </a:ext>
            </a:extLst>
          </p:cNvPr>
          <p:cNvSpPr>
            <a:spLocks noGrp="1"/>
          </p:cNvSpPr>
          <p:nvPr>
            <p:ph type="sldNum" sz="quarter" idx="12"/>
          </p:nvPr>
        </p:nvSpPr>
        <p:spPr/>
        <p:txBody>
          <a:bodyPr/>
          <a:lstStyle/>
          <a:p>
            <a:pPr algn="ctr"/>
            <a:fld id="{2A5ADF7A-0320-44A1-B7A5-5937CB444030}" type="slidenum">
              <a:rPr lang="en-US" smtClean="0"/>
              <a:pPr algn="ctr"/>
              <a:t>3</a:t>
            </a:fld>
            <a:endParaRPr lang="en-US" dirty="0"/>
          </a:p>
        </p:txBody>
      </p:sp>
    </p:spTree>
    <p:extLst>
      <p:ext uri="{BB962C8B-B14F-4D97-AF65-F5344CB8AC3E}">
        <p14:creationId xmlns:p14="http://schemas.microsoft.com/office/powerpoint/2010/main" val="2154292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a:solidFill>
                  <a:schemeClr val="tx1">
                    <a:lumMod val="95000"/>
                    <a:lumOff val="5000"/>
                  </a:schemeClr>
                </a:solidFill>
              </a:rPr>
              <a:t>How can findings be applied? STD Program</a:t>
            </a:r>
          </a:p>
        </p:txBody>
      </p:sp>
      <p:sp>
        <p:nvSpPr>
          <p:cNvPr id="3" name="Content Placeholder 2"/>
          <p:cNvSpPr>
            <a:spLocks noGrp="1"/>
          </p:cNvSpPr>
          <p:nvPr>
            <p:ph idx="1"/>
          </p:nvPr>
        </p:nvSpPr>
        <p:spPr>
          <a:xfrm>
            <a:off x="457201" y="1411945"/>
            <a:ext cx="8229600" cy="4607855"/>
          </a:xfrm>
        </p:spPr>
        <p:txBody>
          <a:bodyPr rtlCol="0">
            <a:noAutofit/>
          </a:bodyPr>
          <a:lstStyle/>
          <a:p>
            <a:pPr>
              <a:defRPr/>
            </a:pPr>
            <a:r>
              <a:rPr lang="en-US" sz="2800" dirty="0">
                <a:latin typeface="Calibri" panose="020F0502020204030204" pitchFamily="34" charset="0"/>
              </a:rPr>
              <a:t>Conduct similar CS case review to identify factors leading to cases in your state</a:t>
            </a:r>
          </a:p>
          <a:p>
            <a:pPr>
              <a:defRPr/>
            </a:pPr>
            <a:r>
              <a:rPr lang="en-US" sz="2800" dirty="0">
                <a:latin typeface="Calibri" panose="020F0502020204030204" pitchFamily="34" charset="0"/>
              </a:rPr>
              <a:t>Have DIS collect supplemental information on pregnant syphilis interviews to aid understanding</a:t>
            </a:r>
          </a:p>
          <a:p>
            <a:pPr>
              <a:defRPr/>
            </a:pPr>
            <a:r>
              <a:rPr lang="en-US" altLang="en-US" sz="2800" dirty="0">
                <a:latin typeface="Calibri" panose="020F0502020204030204" pitchFamily="34" charset="0"/>
              </a:rPr>
              <a:t>Identify males at risk for syphilis who have pregnant partners so they may be tested and treated before transmitting infection to the woman</a:t>
            </a:r>
          </a:p>
          <a:p>
            <a:pPr>
              <a:defRPr/>
            </a:pPr>
            <a:r>
              <a:rPr lang="en-US" sz="2800" dirty="0">
                <a:latin typeface="Calibri" panose="020F0502020204030204" pitchFamily="34" charset="0"/>
              </a:rPr>
              <a:t>Explore syphilis testing in hospital emergency departments and urgent care centers for pregnant women not in PNC </a:t>
            </a:r>
          </a:p>
          <a:p>
            <a:pPr marL="96012" lvl="1" indent="0">
              <a:buNone/>
              <a:defRPr/>
            </a:pP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3B739A68-6B45-4034-918A-B0EBEC3D96F5}"/>
              </a:ext>
            </a:extLst>
          </p:cNvPr>
          <p:cNvSpPr>
            <a:spLocks noGrp="1"/>
          </p:cNvSpPr>
          <p:nvPr>
            <p:ph type="sldNum" sz="quarter" idx="12"/>
          </p:nvPr>
        </p:nvSpPr>
        <p:spPr/>
        <p:txBody>
          <a:bodyPr/>
          <a:lstStyle/>
          <a:p>
            <a:pPr algn="ctr"/>
            <a:fld id="{2A5ADF7A-0320-44A1-B7A5-5937CB444030}" type="slidenum">
              <a:rPr lang="en-US" smtClean="0"/>
              <a:pPr algn="ctr"/>
              <a:t>30</a:t>
            </a:fld>
            <a:endParaRPr lang="en-US" dirty="0"/>
          </a:p>
        </p:txBody>
      </p:sp>
    </p:spTree>
    <p:extLst>
      <p:ext uri="{BB962C8B-B14F-4D97-AF65-F5344CB8AC3E}">
        <p14:creationId xmlns:p14="http://schemas.microsoft.com/office/powerpoint/2010/main" val="3462021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en-US" altLang="en-US" dirty="0"/>
              <a:t>How can findings be applied? LHD or community</a:t>
            </a:r>
          </a:p>
        </p:txBody>
      </p:sp>
      <p:sp>
        <p:nvSpPr>
          <p:cNvPr id="19459" name="Content Placeholder 2"/>
          <p:cNvSpPr>
            <a:spLocks noGrp="1"/>
          </p:cNvSpPr>
          <p:nvPr>
            <p:ph idx="1"/>
          </p:nvPr>
        </p:nvSpPr>
        <p:spPr>
          <a:xfrm>
            <a:off x="628650" y="1411945"/>
            <a:ext cx="7886700" cy="4204234"/>
          </a:xfrm>
        </p:spPr>
        <p:txBody>
          <a:bodyPr>
            <a:normAutofit fontScale="85000" lnSpcReduction="10000"/>
          </a:bodyPr>
          <a:lstStyle/>
          <a:p>
            <a:pPr>
              <a:defRPr/>
            </a:pPr>
            <a:r>
              <a:rPr lang="en-US" dirty="0">
                <a:latin typeface="Calibri" panose="020F0502020204030204" pitchFamily="34" charset="0"/>
              </a:rPr>
              <a:t>Strengthening links in the social and health safety net for vulnerable women so we may identify those who have discontinued prenatal care; fail to obtain syphilis testing or treatment; identify those who may benefit from supportive case management</a:t>
            </a:r>
          </a:p>
          <a:p>
            <a:pPr eaLnBrk="1" hangingPunct="1">
              <a:defRPr/>
            </a:pPr>
            <a:endParaRPr lang="en-US" dirty="0">
              <a:latin typeface="Calibri" panose="020F0502020204030204" pitchFamily="34" charset="0"/>
            </a:endParaRPr>
          </a:p>
          <a:p>
            <a:pPr eaLnBrk="1" hangingPunct="1">
              <a:defRPr/>
            </a:pPr>
            <a:r>
              <a:rPr lang="en-US" altLang="en-US" dirty="0">
                <a:latin typeface="Calibri" panose="020F0502020204030204" pitchFamily="34" charset="0"/>
              </a:rPr>
              <a:t>Identify which tangible (structural) services may be lacking for pregnant women in a community such as transportation, child care, availability of PNC providers especially those accepting Medicaid</a:t>
            </a:r>
          </a:p>
          <a:p>
            <a:pPr eaLnBrk="1" hangingPunct="1">
              <a:defRPr/>
            </a:pPr>
            <a:endParaRPr lang="en-US" altLang="en-US" dirty="0"/>
          </a:p>
        </p:txBody>
      </p:sp>
      <p:sp>
        <p:nvSpPr>
          <p:cNvPr id="2" name="Slide Number Placeholder 1">
            <a:extLst>
              <a:ext uri="{FF2B5EF4-FFF2-40B4-BE49-F238E27FC236}">
                <a16:creationId xmlns:a16="http://schemas.microsoft.com/office/drawing/2014/main" id="{E2042C07-2F7F-48E0-AFA8-2F8B12F2894F}"/>
              </a:ext>
            </a:extLst>
          </p:cNvPr>
          <p:cNvSpPr>
            <a:spLocks noGrp="1"/>
          </p:cNvSpPr>
          <p:nvPr>
            <p:ph type="sldNum" sz="quarter" idx="12"/>
          </p:nvPr>
        </p:nvSpPr>
        <p:spPr/>
        <p:txBody>
          <a:bodyPr/>
          <a:lstStyle/>
          <a:p>
            <a:pPr algn="ctr"/>
            <a:fld id="{2A5ADF7A-0320-44A1-B7A5-5937CB444030}" type="slidenum">
              <a:rPr lang="en-US" smtClean="0"/>
              <a:pPr algn="ctr"/>
              <a:t>31</a:t>
            </a:fld>
            <a:endParaRPr lang="en-US" dirty="0"/>
          </a:p>
        </p:txBody>
      </p:sp>
    </p:spTree>
    <p:extLst>
      <p:ext uri="{BB962C8B-B14F-4D97-AF65-F5344CB8AC3E}">
        <p14:creationId xmlns:p14="http://schemas.microsoft.com/office/powerpoint/2010/main" val="1900756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hangingPunct="1"/>
            <a:r>
              <a:rPr lang="en-US" altLang="en-US" dirty="0"/>
              <a:t>How can findings be applied? Health care providers</a:t>
            </a:r>
          </a:p>
        </p:txBody>
      </p:sp>
      <p:sp>
        <p:nvSpPr>
          <p:cNvPr id="19459" name="Content Placeholder 2"/>
          <p:cNvSpPr>
            <a:spLocks noGrp="1"/>
          </p:cNvSpPr>
          <p:nvPr>
            <p:ph idx="1"/>
          </p:nvPr>
        </p:nvSpPr>
        <p:spPr/>
        <p:txBody>
          <a:bodyPr>
            <a:normAutofit lnSpcReduction="10000"/>
          </a:bodyPr>
          <a:lstStyle/>
          <a:p>
            <a:pPr eaLnBrk="1" hangingPunct="1">
              <a:defRPr/>
            </a:pPr>
            <a:r>
              <a:rPr lang="en-US" altLang="en-US" dirty="0"/>
              <a:t>Identify males at risk for syphilis who have pregnant partners so they may be tested and treated before transmitting infection to the woman</a:t>
            </a:r>
          </a:p>
          <a:p>
            <a:pPr eaLnBrk="1" hangingPunct="1">
              <a:defRPr/>
            </a:pPr>
            <a:endParaRPr lang="en-US" altLang="en-US" dirty="0"/>
          </a:p>
          <a:p>
            <a:pPr eaLnBrk="1" hangingPunct="1">
              <a:defRPr/>
            </a:pPr>
            <a:r>
              <a:rPr lang="en-US" dirty="0"/>
              <a:t>Consider using syphilis point-of-care tests to reduce likelihood of a woman not getting testing from an off-site laboratory due to cost, transportation, or scheduling</a:t>
            </a:r>
          </a:p>
          <a:p>
            <a:pPr eaLnBrk="1" hangingPunct="1">
              <a:defRPr/>
            </a:pPr>
            <a:endParaRPr lang="en-US" altLang="en-US" dirty="0"/>
          </a:p>
        </p:txBody>
      </p:sp>
      <p:sp>
        <p:nvSpPr>
          <p:cNvPr id="2" name="Slide Number Placeholder 1">
            <a:extLst>
              <a:ext uri="{FF2B5EF4-FFF2-40B4-BE49-F238E27FC236}">
                <a16:creationId xmlns:a16="http://schemas.microsoft.com/office/drawing/2014/main" id="{55F024ED-C1AA-4B6F-A454-5B6959AE6ADB}"/>
              </a:ext>
            </a:extLst>
          </p:cNvPr>
          <p:cNvSpPr>
            <a:spLocks noGrp="1"/>
          </p:cNvSpPr>
          <p:nvPr>
            <p:ph type="sldNum" sz="quarter" idx="12"/>
          </p:nvPr>
        </p:nvSpPr>
        <p:spPr/>
        <p:txBody>
          <a:bodyPr/>
          <a:lstStyle/>
          <a:p>
            <a:pPr algn="ctr"/>
            <a:fld id="{2A5ADF7A-0320-44A1-B7A5-5937CB444030}" type="slidenum">
              <a:rPr lang="en-US" smtClean="0"/>
              <a:pPr algn="ctr"/>
              <a:t>32</a:t>
            </a:fld>
            <a:endParaRPr lang="en-US" dirty="0"/>
          </a:p>
        </p:txBody>
      </p:sp>
    </p:spTree>
    <p:extLst>
      <p:ext uri="{BB962C8B-B14F-4D97-AF65-F5344CB8AC3E}">
        <p14:creationId xmlns:p14="http://schemas.microsoft.com/office/powerpoint/2010/main" val="789561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references</a:t>
            </a:r>
          </a:p>
        </p:txBody>
      </p:sp>
      <p:sp>
        <p:nvSpPr>
          <p:cNvPr id="3" name="Content Placeholder 2"/>
          <p:cNvSpPr>
            <a:spLocks noGrp="1"/>
          </p:cNvSpPr>
          <p:nvPr>
            <p:ph idx="1"/>
          </p:nvPr>
        </p:nvSpPr>
        <p:spPr/>
        <p:txBody>
          <a:bodyPr>
            <a:normAutofit/>
          </a:bodyPr>
          <a:lstStyle/>
          <a:p>
            <a:pPr marL="0" indent="0">
              <a:buNone/>
            </a:pPr>
            <a:endParaRPr lang="en-US" dirty="0"/>
          </a:p>
          <a:p>
            <a:r>
              <a:rPr lang="en-US" sz="2600" dirty="0"/>
              <a:t>Variation In Health Outcomes: The Role Of Spending On Social Services, Public Health, And Health Care, 2000–09, Elizabeth Bradley et al, Health Affairs, Vol 35, No. 5, </a:t>
            </a:r>
            <a:r>
              <a:rPr lang="en-US" sz="2600" dirty="0">
                <a:hlinkClick r:id="rId3"/>
              </a:rPr>
              <a:t>https://doi.org/10.1377/hlthaff.2015.0814</a:t>
            </a:r>
            <a:endParaRPr lang="en-US" sz="2600" dirty="0"/>
          </a:p>
          <a:p>
            <a:r>
              <a:rPr lang="en-US" sz="2600" dirty="0">
                <a:hlinkClick r:id="rId4"/>
              </a:rPr>
              <a:t>https://www.tfah.org/report-details/a-funding-crisis-for-public-health-and-safety-state-by-state-public-health-funding-and-key-health-facts-2017/</a:t>
            </a:r>
            <a:endParaRPr lang="en-US" sz="2600" dirty="0"/>
          </a:p>
          <a:p>
            <a:endParaRPr lang="en-US" dirty="0"/>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33</a:t>
            </a:fld>
            <a:endParaRPr lang="en-US" dirty="0"/>
          </a:p>
        </p:txBody>
      </p:sp>
    </p:spTree>
    <p:extLst>
      <p:ext uri="{BB962C8B-B14F-4D97-AF65-F5344CB8AC3E}">
        <p14:creationId xmlns:p14="http://schemas.microsoft.com/office/powerpoint/2010/main" val="2279881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err="1"/>
              <a:t>Slutsker</a:t>
            </a:r>
            <a:r>
              <a:rPr lang="en-US" sz="2400" dirty="0"/>
              <a:t> JS, Hennessy RR, Schillinger JA. Factors Contributing to Congenital Syphilis Cases — New York City, 2010–2016. MMWR </a:t>
            </a:r>
            <a:r>
              <a:rPr lang="en-US" sz="2400" dirty="0" err="1"/>
              <a:t>Morb</a:t>
            </a:r>
            <a:r>
              <a:rPr lang="en-US" sz="2400" dirty="0"/>
              <a:t> Mortal </a:t>
            </a:r>
            <a:r>
              <a:rPr lang="en-US" sz="2400" dirty="0" err="1"/>
              <a:t>Wkly</a:t>
            </a:r>
            <a:r>
              <a:rPr lang="en-US" sz="2400" dirty="0"/>
              <a:t> Rep 2018;67:1088–1093. DOI: </a:t>
            </a:r>
            <a:r>
              <a:rPr lang="en-US" sz="2400" dirty="0">
                <a:hlinkClick r:id="rId3"/>
              </a:rPr>
              <a:t>http://dx.doi.org/10.15585/mmwr.mm6739a3</a:t>
            </a:r>
            <a:r>
              <a:rPr lang="en-US" sz="1800" dirty="0"/>
              <a:t>.</a:t>
            </a:r>
          </a:p>
          <a:p>
            <a:r>
              <a:rPr lang="en-US" sz="2400" dirty="0"/>
              <a:t>Kidd S, Bowen V, </a:t>
            </a:r>
            <a:r>
              <a:rPr lang="en-US" sz="2400" dirty="0" err="1"/>
              <a:t>Torrone</a:t>
            </a:r>
            <a:r>
              <a:rPr lang="en-US" sz="2400" dirty="0"/>
              <a:t>, E, Bolan, G, Use of National Syphilis Surveillance Data to Develop a Congenital Syphilis Prevention Cascade and Estimate the Number of Potential Congenital Syphilis Cases Averted. Sex Trans Dis 2018;45 (9S) S23 DOI:10.1097/OLQ.0000000000000838</a:t>
            </a:r>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34</a:t>
            </a:fld>
            <a:endParaRPr lang="en-US" dirty="0"/>
          </a:p>
        </p:txBody>
      </p:sp>
    </p:spTree>
    <p:extLst>
      <p:ext uri="{BB962C8B-B14F-4D97-AF65-F5344CB8AC3E}">
        <p14:creationId xmlns:p14="http://schemas.microsoft.com/office/powerpoint/2010/main" val="109393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sp>
        <p:nvSpPr>
          <p:cNvPr id="3" name="Content Placeholder 2"/>
          <p:cNvSpPr>
            <a:spLocks noGrp="1"/>
          </p:cNvSpPr>
          <p:nvPr>
            <p:ph idx="1"/>
          </p:nvPr>
        </p:nvSpPr>
        <p:spPr/>
        <p:txBody>
          <a:bodyPr>
            <a:normAutofit fontScale="92500"/>
          </a:bodyPr>
          <a:lstStyle/>
          <a:p>
            <a:r>
              <a:rPr lang="en-US" sz="2400" dirty="0"/>
              <a:t>What strategies has your health department or organization employed to address congenital syphilis in your area? </a:t>
            </a:r>
          </a:p>
          <a:p>
            <a:pPr lvl="1"/>
            <a:r>
              <a:rPr lang="en-US" sz="2000" dirty="0"/>
              <a:t>Any similar strategies as those listed previously?</a:t>
            </a:r>
          </a:p>
          <a:p>
            <a:pPr lvl="1"/>
            <a:endParaRPr lang="en-US" sz="2000" dirty="0"/>
          </a:p>
          <a:p>
            <a:r>
              <a:rPr lang="en-US" sz="2400" dirty="0"/>
              <a:t>How has your health department or organization partnered with local agencies to address congenital syphilis and/or social vulnerability of mothers?</a:t>
            </a:r>
          </a:p>
          <a:p>
            <a:pPr lvl="1"/>
            <a:r>
              <a:rPr lang="en-US" sz="2000" dirty="0"/>
              <a:t>What services already exist?</a:t>
            </a:r>
          </a:p>
          <a:p>
            <a:pPr lvl="1"/>
            <a:r>
              <a:rPr lang="en-US" sz="2000" dirty="0"/>
              <a:t>What barriers have you faced with building partnerships?</a:t>
            </a:r>
          </a:p>
          <a:p>
            <a:endParaRPr lang="en-US" sz="2400" dirty="0"/>
          </a:p>
          <a:p>
            <a:r>
              <a:rPr lang="en-US" sz="2400" dirty="0"/>
              <a:t>How have DIS in your area played a role in addressing these issues? </a:t>
            </a:r>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35</a:t>
            </a:fld>
            <a:endParaRPr lang="en-US" dirty="0"/>
          </a:p>
        </p:txBody>
      </p:sp>
    </p:spTree>
    <p:extLst>
      <p:ext uri="{BB962C8B-B14F-4D97-AF65-F5344CB8AC3E}">
        <p14:creationId xmlns:p14="http://schemas.microsoft.com/office/powerpoint/2010/main" val="771464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AF73-6FD8-4861-9FBD-AD113674F3CA}"/>
              </a:ext>
            </a:extLst>
          </p:cNvPr>
          <p:cNvSpPr>
            <a:spLocks noGrp="1"/>
          </p:cNvSpPr>
          <p:nvPr>
            <p:ph type="title"/>
          </p:nvPr>
        </p:nvSpPr>
        <p:spPr/>
        <p:txBody>
          <a:bodyPr/>
          <a:lstStyle/>
          <a:p>
            <a:r>
              <a:rPr lang="en-US" dirty="0"/>
              <a:t>Additional questions?</a:t>
            </a:r>
          </a:p>
        </p:txBody>
      </p:sp>
      <p:sp>
        <p:nvSpPr>
          <p:cNvPr id="3" name="Content Placeholder 2">
            <a:extLst>
              <a:ext uri="{FF2B5EF4-FFF2-40B4-BE49-F238E27FC236}">
                <a16:creationId xmlns:a16="http://schemas.microsoft.com/office/drawing/2014/main" id="{804141E6-8064-412F-8F04-2AB19BA5BDED}"/>
              </a:ext>
            </a:extLst>
          </p:cNvPr>
          <p:cNvSpPr>
            <a:spLocks noGrp="1"/>
          </p:cNvSpPr>
          <p:nvPr>
            <p:ph idx="1"/>
          </p:nvPr>
        </p:nvSpPr>
        <p:spPr>
          <a:xfrm>
            <a:off x="381000" y="1411945"/>
            <a:ext cx="8229600" cy="4525963"/>
          </a:xfrm>
        </p:spPr>
        <p:txBody>
          <a:bodyPr>
            <a:normAutofit lnSpcReduction="10000"/>
          </a:bodyPr>
          <a:lstStyle/>
          <a:p>
            <a:pPr marL="0" indent="0" algn="ctr">
              <a:buNone/>
            </a:pPr>
            <a:r>
              <a:rPr lang="en-US" dirty="0"/>
              <a:t>Dawne </a:t>
            </a:r>
            <a:r>
              <a:rPr lang="en-US" dirty="0" err="1"/>
              <a:t>DiOrio</a:t>
            </a:r>
            <a:endParaRPr lang="en-US" dirty="0"/>
          </a:p>
          <a:p>
            <a:pPr marL="0" indent="0" algn="ctr">
              <a:buNone/>
            </a:pPr>
            <a:r>
              <a:rPr lang="en-US" dirty="0">
                <a:hlinkClick r:id="rId3"/>
              </a:rPr>
              <a:t>DDiorio@isdh.IN.gov</a:t>
            </a:r>
            <a:endParaRPr lang="en-US" dirty="0"/>
          </a:p>
          <a:p>
            <a:pPr lvl="1" algn="ctr"/>
            <a:endParaRPr lang="en-US" dirty="0"/>
          </a:p>
          <a:p>
            <a:pPr marL="0" indent="0" algn="ctr">
              <a:buNone/>
            </a:pPr>
            <a:r>
              <a:rPr lang="en-US" dirty="0"/>
              <a:t>Amara Ross</a:t>
            </a:r>
          </a:p>
          <a:p>
            <a:pPr marL="0" indent="0" algn="ctr">
              <a:buNone/>
            </a:pPr>
            <a:r>
              <a:rPr lang="en-US" dirty="0">
                <a:hlinkClick r:id="rId4"/>
              </a:rPr>
              <a:t>ARoss2@isdh.IN.gov</a:t>
            </a:r>
            <a:endParaRPr lang="en-US" dirty="0"/>
          </a:p>
          <a:p>
            <a:pPr marL="457200" lvl="1" indent="0" algn="ctr">
              <a:buNone/>
            </a:pPr>
            <a:endParaRPr lang="en-US" dirty="0"/>
          </a:p>
          <a:p>
            <a:pPr marL="0" indent="0" algn="ctr">
              <a:buNone/>
            </a:pPr>
            <a:r>
              <a:rPr lang="en-US" dirty="0"/>
              <a:t>Leandra Lacy</a:t>
            </a:r>
          </a:p>
          <a:p>
            <a:pPr marL="0" indent="0" algn="ctr">
              <a:buNone/>
            </a:pPr>
            <a:r>
              <a:rPr lang="en-US" dirty="0">
                <a:hlinkClick r:id="rId5"/>
              </a:rPr>
              <a:t>llacy@ncsddc.org</a:t>
            </a:r>
            <a:r>
              <a:rPr lang="en-US" dirty="0"/>
              <a:t> </a:t>
            </a:r>
          </a:p>
        </p:txBody>
      </p:sp>
      <p:sp>
        <p:nvSpPr>
          <p:cNvPr id="4" name="Slide Number Placeholder 3">
            <a:extLst>
              <a:ext uri="{FF2B5EF4-FFF2-40B4-BE49-F238E27FC236}">
                <a16:creationId xmlns:a16="http://schemas.microsoft.com/office/drawing/2014/main" id="{25128077-54C6-472B-8F8C-B1DC7FB564CE}"/>
              </a:ext>
            </a:extLst>
          </p:cNvPr>
          <p:cNvSpPr>
            <a:spLocks noGrp="1"/>
          </p:cNvSpPr>
          <p:nvPr>
            <p:ph type="sldNum" sz="quarter" idx="12"/>
          </p:nvPr>
        </p:nvSpPr>
        <p:spPr/>
        <p:txBody>
          <a:bodyPr/>
          <a:lstStyle/>
          <a:p>
            <a:pPr algn="ctr"/>
            <a:fld id="{2A5ADF7A-0320-44A1-B7A5-5937CB444030}" type="slidenum">
              <a:rPr lang="en-US" smtClean="0"/>
              <a:pPr algn="ctr"/>
              <a:t>36</a:t>
            </a:fld>
            <a:endParaRPr lang="en-US" dirty="0"/>
          </a:p>
        </p:txBody>
      </p:sp>
      <p:pic>
        <p:nvPicPr>
          <p:cNvPr id="5" name="Picture 4" descr="Image result for indiana state department of health">
            <a:extLst>
              <a:ext uri="{FF2B5EF4-FFF2-40B4-BE49-F238E27FC236}">
                <a16:creationId xmlns:a16="http://schemas.microsoft.com/office/drawing/2014/main" id="{C85342EA-6862-4F49-9C6F-0016911490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3718" y="2841972"/>
            <a:ext cx="2000143" cy="3847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ncsddc.org/wp-content/uploads/2018/05/journal-club1-1-700x611.png">
            <a:extLst>
              <a:ext uri="{FF2B5EF4-FFF2-40B4-BE49-F238E27FC236}">
                <a16:creationId xmlns:a16="http://schemas.microsoft.com/office/drawing/2014/main" id="{13A600BC-6816-4E7B-A36D-F1A8E5778E2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4722069"/>
            <a:ext cx="1112042" cy="97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15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A23C-D769-4739-B1A0-9481FF3DAB1F}"/>
              </a:ext>
            </a:extLst>
          </p:cNvPr>
          <p:cNvSpPr>
            <a:spLocks noGrp="1"/>
          </p:cNvSpPr>
          <p:nvPr>
            <p:ph type="title"/>
          </p:nvPr>
        </p:nvSpPr>
        <p:spPr/>
        <p:txBody>
          <a:bodyPr>
            <a:normAutofit/>
          </a:bodyPr>
          <a:lstStyle/>
          <a:p>
            <a:r>
              <a:rPr lang="en-US" sz="4000" dirty="0"/>
              <a:t>Objectives</a:t>
            </a:r>
          </a:p>
        </p:txBody>
      </p:sp>
      <p:sp>
        <p:nvSpPr>
          <p:cNvPr id="3" name="Content Placeholder 2">
            <a:extLst>
              <a:ext uri="{FF2B5EF4-FFF2-40B4-BE49-F238E27FC236}">
                <a16:creationId xmlns:a16="http://schemas.microsoft.com/office/drawing/2014/main" id="{C62953C1-3306-4F62-8C0B-DF9C6ECBFBBD}"/>
              </a:ext>
            </a:extLst>
          </p:cNvPr>
          <p:cNvSpPr>
            <a:spLocks noGrp="1"/>
          </p:cNvSpPr>
          <p:nvPr>
            <p:ph idx="1"/>
          </p:nvPr>
        </p:nvSpPr>
        <p:spPr/>
        <p:txBody>
          <a:bodyPr>
            <a:normAutofit/>
          </a:bodyPr>
          <a:lstStyle/>
          <a:p>
            <a:pPr lvl="1"/>
            <a:r>
              <a:rPr lang="en-US" sz="3200" dirty="0"/>
              <a:t>Describe the major sections of the journal article that is presented (i.e., background, methods, and results). </a:t>
            </a:r>
          </a:p>
          <a:p>
            <a:pPr lvl="1"/>
            <a:r>
              <a:rPr lang="en-US" sz="3200" dirty="0"/>
              <a:t>Identify the journal article’s implications for your state’s STD program.  </a:t>
            </a:r>
          </a:p>
          <a:p>
            <a:endParaRPr lang="en-US" dirty="0"/>
          </a:p>
        </p:txBody>
      </p:sp>
      <p:pic>
        <p:nvPicPr>
          <p:cNvPr id="5" name="Picture 2" descr="http://www.ncsddc.org/wp-content/uploads/2018/05/journal-club1-1-700x611.png">
            <a:extLst>
              <a:ext uri="{FF2B5EF4-FFF2-40B4-BE49-F238E27FC236}">
                <a16:creationId xmlns:a16="http://schemas.microsoft.com/office/drawing/2014/main" id="{5D437394-F291-453E-BAC9-1ECB13F1CE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2927" y="4320041"/>
            <a:ext cx="1160561" cy="10130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CCB96C4-8CD8-4FB8-950C-96522E960E4E}"/>
              </a:ext>
            </a:extLst>
          </p:cNvPr>
          <p:cNvSpPr>
            <a:spLocks noGrp="1"/>
          </p:cNvSpPr>
          <p:nvPr>
            <p:ph type="sldNum" sz="quarter" idx="12"/>
          </p:nvPr>
        </p:nvSpPr>
        <p:spPr/>
        <p:txBody>
          <a:bodyPr/>
          <a:lstStyle/>
          <a:p>
            <a:pPr algn="ctr"/>
            <a:fld id="{2A5ADF7A-0320-44A1-B7A5-5937CB444030}" type="slidenum">
              <a:rPr lang="en-US" smtClean="0"/>
              <a:pPr algn="ctr"/>
              <a:t>4</a:t>
            </a:fld>
            <a:endParaRPr lang="en-US" dirty="0"/>
          </a:p>
        </p:txBody>
      </p:sp>
    </p:spTree>
    <p:extLst>
      <p:ext uri="{BB962C8B-B14F-4D97-AF65-F5344CB8AC3E}">
        <p14:creationId xmlns:p14="http://schemas.microsoft.com/office/powerpoint/2010/main" val="380859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pic>
        <p:nvPicPr>
          <p:cNvPr id="7" name="Content Placeholder 6">
            <a:extLst>
              <a:ext uri="{FF2B5EF4-FFF2-40B4-BE49-F238E27FC236}">
                <a16:creationId xmlns:a16="http://schemas.microsoft.com/office/drawing/2014/main" id="{5435ED18-2F0B-4D6B-98C5-5D828056872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98955" y="2435403"/>
            <a:ext cx="2334198" cy="3112264"/>
          </a:xfrm>
        </p:spPr>
      </p:pic>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5</a:t>
            </a:fld>
            <a:endParaRPr lang="en-US" dirty="0"/>
          </a:p>
        </p:txBody>
      </p:sp>
      <p:sp>
        <p:nvSpPr>
          <p:cNvPr id="8" name="TextBox 7">
            <a:extLst>
              <a:ext uri="{FF2B5EF4-FFF2-40B4-BE49-F238E27FC236}">
                <a16:creationId xmlns:a16="http://schemas.microsoft.com/office/drawing/2014/main" id="{A60F2F50-9D21-4E48-BF24-E982BCFDAFEA}"/>
              </a:ext>
            </a:extLst>
          </p:cNvPr>
          <p:cNvSpPr txBox="1"/>
          <p:nvPr/>
        </p:nvSpPr>
        <p:spPr>
          <a:xfrm>
            <a:off x="694753" y="5547667"/>
            <a:ext cx="2438400" cy="646331"/>
          </a:xfrm>
          <a:prstGeom prst="rect">
            <a:avLst/>
          </a:prstGeom>
          <a:noFill/>
        </p:spPr>
        <p:txBody>
          <a:bodyPr wrap="square" rtlCol="0">
            <a:spAutoFit/>
          </a:bodyPr>
          <a:lstStyle/>
          <a:p>
            <a:pPr algn="ctr"/>
            <a:r>
              <a:rPr lang="en-US" dirty="0"/>
              <a:t>Dawne </a:t>
            </a:r>
            <a:r>
              <a:rPr lang="en-US" dirty="0" err="1"/>
              <a:t>DiOrio</a:t>
            </a:r>
            <a:endParaRPr lang="en-US" dirty="0"/>
          </a:p>
          <a:p>
            <a:pPr algn="ctr"/>
            <a:r>
              <a:rPr lang="en-US" dirty="0"/>
              <a:t>Public Health Advisor</a:t>
            </a:r>
          </a:p>
        </p:txBody>
      </p:sp>
      <p:pic>
        <p:nvPicPr>
          <p:cNvPr id="1028" name="Picture 4" descr="Image result for indiana state department of health">
            <a:extLst>
              <a:ext uri="{FF2B5EF4-FFF2-40B4-BE49-F238E27FC236}">
                <a16:creationId xmlns:a16="http://schemas.microsoft.com/office/drawing/2014/main" id="{0D78D37B-1968-463B-952B-A6C1F391808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505200" y="3657600"/>
            <a:ext cx="2334198" cy="4490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1F3404B-9343-43B6-963B-E7C1A4E6E100}"/>
              </a:ext>
            </a:extLst>
          </p:cNvPr>
          <p:cNvSpPr txBox="1"/>
          <p:nvPr/>
        </p:nvSpPr>
        <p:spPr>
          <a:xfrm>
            <a:off x="6223000" y="5504248"/>
            <a:ext cx="2438400" cy="646331"/>
          </a:xfrm>
          <a:prstGeom prst="rect">
            <a:avLst/>
          </a:prstGeom>
          <a:noFill/>
        </p:spPr>
        <p:txBody>
          <a:bodyPr wrap="square" rtlCol="0">
            <a:spAutoFit/>
          </a:bodyPr>
          <a:lstStyle/>
          <a:p>
            <a:pPr algn="ctr"/>
            <a:r>
              <a:rPr lang="en-US" dirty="0"/>
              <a:t>Amara Ross</a:t>
            </a:r>
          </a:p>
          <a:p>
            <a:pPr algn="ctr"/>
            <a:r>
              <a:rPr lang="en-US" dirty="0"/>
              <a:t>STD Epidemiologist</a:t>
            </a:r>
          </a:p>
        </p:txBody>
      </p:sp>
      <p:sp>
        <p:nvSpPr>
          <p:cNvPr id="11" name="TextBox 10">
            <a:extLst>
              <a:ext uri="{FF2B5EF4-FFF2-40B4-BE49-F238E27FC236}">
                <a16:creationId xmlns:a16="http://schemas.microsoft.com/office/drawing/2014/main" id="{DAE7BF12-7374-4123-929C-902FA01A6F62}"/>
              </a:ext>
            </a:extLst>
          </p:cNvPr>
          <p:cNvSpPr txBox="1"/>
          <p:nvPr/>
        </p:nvSpPr>
        <p:spPr>
          <a:xfrm>
            <a:off x="798955" y="1385323"/>
            <a:ext cx="7102261" cy="646331"/>
          </a:xfrm>
          <a:prstGeom prst="rect">
            <a:avLst/>
          </a:prstGeom>
          <a:noFill/>
        </p:spPr>
        <p:txBody>
          <a:bodyPr wrap="square" rtlCol="0">
            <a:spAutoFit/>
          </a:bodyPr>
          <a:lstStyle/>
          <a:p>
            <a:pPr algn="ctr"/>
            <a:r>
              <a:rPr lang="en-US" dirty="0"/>
              <a:t>Social Vulnerability in Congenital Syphilis Case Mothers: </a:t>
            </a:r>
          </a:p>
          <a:p>
            <a:pPr algn="ctr"/>
            <a:r>
              <a:rPr lang="en-US" dirty="0"/>
              <a:t>Qualitative Assessment of Cases in Indiana, 2014 to 2016.</a:t>
            </a:r>
          </a:p>
        </p:txBody>
      </p:sp>
      <p:pic>
        <p:nvPicPr>
          <p:cNvPr id="5" name="Picture 4">
            <a:extLst>
              <a:ext uri="{FF2B5EF4-FFF2-40B4-BE49-F238E27FC236}">
                <a16:creationId xmlns:a16="http://schemas.microsoft.com/office/drawing/2014/main" id="{A529156F-06F0-431A-BBDC-BBEE166909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2286001"/>
            <a:ext cx="2200848" cy="3287066"/>
          </a:xfrm>
          <a:prstGeom prst="rect">
            <a:avLst/>
          </a:prstGeom>
        </p:spPr>
      </p:pic>
    </p:spTree>
    <p:extLst>
      <p:ext uri="{BB962C8B-B14F-4D97-AF65-F5344CB8AC3E}">
        <p14:creationId xmlns:p14="http://schemas.microsoft.com/office/powerpoint/2010/main" val="320507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a:bodyPr>
          <a:lstStyle/>
          <a:p>
            <a:r>
              <a:rPr lang="en-US" dirty="0"/>
              <a:t>Congenital syphilis (CS) is the transmission of a syphilis infection from an untreated pregnant woman to the fetus</a:t>
            </a:r>
          </a:p>
          <a:p>
            <a:pPr lvl="1"/>
            <a:r>
              <a:rPr lang="en-US" dirty="0"/>
              <a:t>Preventable with early detection and treatment</a:t>
            </a:r>
          </a:p>
          <a:p>
            <a:pPr lvl="1"/>
            <a:r>
              <a:rPr lang="en-US" dirty="0"/>
              <a:t>Occurrence signals a failure of both syphilis detection mechanisms and prenatal care systems</a:t>
            </a:r>
          </a:p>
          <a:p>
            <a:r>
              <a:rPr lang="en-US" dirty="0"/>
              <a:t>Following a five year decrease (2008-2012), cases of congenital syphilis have risen each year since 2013 nationwide</a:t>
            </a:r>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6</a:t>
            </a:fld>
            <a:endParaRPr lang="en-US" dirty="0"/>
          </a:p>
        </p:txBody>
      </p:sp>
    </p:spTree>
    <p:extLst>
      <p:ext uri="{BB962C8B-B14F-4D97-AF65-F5344CB8AC3E}">
        <p14:creationId xmlns:p14="http://schemas.microsoft.com/office/powerpoint/2010/main" val="374733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916722" y="2324238"/>
            <a:ext cx="5093677" cy="2678515"/>
          </a:xfrm>
        </p:spPr>
      </p:pic>
      <p:sp>
        <p:nvSpPr>
          <p:cNvPr id="2" name="Title 1"/>
          <p:cNvSpPr>
            <a:spLocks noGrp="1"/>
          </p:cNvSpPr>
          <p:nvPr>
            <p:ph type="title"/>
          </p:nvPr>
        </p:nvSpPr>
        <p:spPr/>
        <p:txBody>
          <a:bodyPr/>
          <a:lstStyle/>
          <a:p>
            <a:r>
              <a:rPr lang="en-US" dirty="0"/>
              <a:t>Congenital Syphilis Trends – US &amp; IN</a:t>
            </a:r>
          </a:p>
        </p:txBody>
      </p:sp>
      <p:sp>
        <p:nvSpPr>
          <p:cNvPr id="3" name="Content Placeholder 2"/>
          <p:cNvSpPr>
            <a:spLocks noGrp="1"/>
          </p:cNvSpPr>
          <p:nvPr>
            <p:ph sz="half" idx="1"/>
          </p:nvPr>
        </p:nvSpPr>
        <p:spPr>
          <a:xfrm>
            <a:off x="468924" y="4903650"/>
            <a:ext cx="7848599" cy="647700"/>
          </a:xfrm>
        </p:spPr>
        <p:txBody>
          <a:bodyPr>
            <a:noAutofit/>
          </a:bodyPr>
          <a:lstStyle/>
          <a:p>
            <a:r>
              <a:rPr lang="en-US" sz="1800" dirty="0"/>
              <a:t>The recent increases in congenital syphilis cases have been associated with increase in infectious syphilis (primary and secondary) among women</a:t>
            </a:r>
            <a:r>
              <a:rPr lang="en-US" sz="1800" baseline="30000" dirty="0"/>
              <a:t>1</a:t>
            </a:r>
            <a:endParaRPr lang="en-US" sz="1800" dirty="0"/>
          </a:p>
        </p:txBody>
      </p:sp>
      <p:sp>
        <p:nvSpPr>
          <p:cNvPr id="4" name="Slide Number Placeholder 3"/>
          <p:cNvSpPr>
            <a:spLocks noGrp="1"/>
          </p:cNvSpPr>
          <p:nvPr>
            <p:ph type="sldNum" sz="quarter" idx="12"/>
          </p:nvPr>
        </p:nvSpPr>
        <p:spPr/>
        <p:txBody>
          <a:bodyPr/>
          <a:lstStyle/>
          <a:p>
            <a:pPr algn="ctr"/>
            <a:fld id="{2A5ADF7A-0320-44A1-B7A5-5937CB444030}" type="slidenum">
              <a:rPr lang="en-US" smtClean="0"/>
              <a:pPr algn="ctr"/>
              <a:t>7</a:t>
            </a:fld>
            <a:endParaRPr lang="en-US" dirty="0"/>
          </a:p>
        </p:txBody>
      </p:sp>
      <p:sp>
        <p:nvSpPr>
          <p:cNvPr id="5" name="TextBox 4"/>
          <p:cNvSpPr txBox="1"/>
          <p:nvPr/>
        </p:nvSpPr>
        <p:spPr>
          <a:xfrm>
            <a:off x="918796" y="5715000"/>
            <a:ext cx="6572250" cy="346249"/>
          </a:xfrm>
          <a:prstGeom prst="rect">
            <a:avLst/>
          </a:prstGeom>
          <a:noFill/>
        </p:spPr>
        <p:txBody>
          <a:bodyPr wrap="square" rtlCol="0">
            <a:spAutoFit/>
          </a:bodyPr>
          <a:lstStyle/>
          <a:p>
            <a:r>
              <a:rPr lang="en-US" sz="825" dirty="0"/>
              <a:t>1. Centers for Disease Control and Prevention. </a:t>
            </a:r>
            <a:r>
              <a:rPr lang="en-US" sz="825" i="1" dirty="0"/>
              <a:t>Sexually Transmitted Disease Surveillance 2017</a:t>
            </a:r>
            <a:r>
              <a:rPr lang="en-US" sz="825" dirty="0"/>
              <a:t>. Atlanta: U.S. Department of Health and Human Services; 2018.</a:t>
            </a:r>
          </a:p>
        </p:txBody>
      </p:sp>
      <p:sp>
        <p:nvSpPr>
          <p:cNvPr id="8" name="TextBox 7"/>
          <p:cNvSpPr txBox="1"/>
          <p:nvPr/>
        </p:nvSpPr>
        <p:spPr>
          <a:xfrm>
            <a:off x="838200" y="1371600"/>
            <a:ext cx="7467600" cy="923330"/>
          </a:xfrm>
          <a:prstGeom prst="rect">
            <a:avLst/>
          </a:prstGeom>
          <a:noFill/>
        </p:spPr>
        <p:txBody>
          <a:bodyPr wrap="square" rtlCol="0">
            <a:spAutoFit/>
          </a:bodyPr>
          <a:lstStyle/>
          <a:p>
            <a:pPr algn="ctr"/>
            <a:r>
              <a:rPr lang="en-US" dirty="0"/>
              <a:t>Congenital Syphilis – Reported Cases by Year of Birth and Rates of Reported Cases of Primary and Secondary Syphilis Among Women Aged 15-44 Years, United States, 2008-2017 (Figure 49)</a:t>
            </a:r>
            <a:r>
              <a:rPr lang="en-US" baseline="30000" dirty="0"/>
              <a:t>1</a:t>
            </a:r>
            <a:endParaRPr lang="en-US" dirty="0"/>
          </a:p>
        </p:txBody>
      </p:sp>
    </p:spTree>
    <p:extLst>
      <p:ext uri="{BB962C8B-B14F-4D97-AF65-F5344CB8AC3E}">
        <p14:creationId xmlns:p14="http://schemas.microsoft.com/office/powerpoint/2010/main" val="207460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Congenital Syphilis Trends – US &amp; IN</a:t>
            </a:r>
          </a:p>
        </p:txBody>
      </p:sp>
      <p:graphicFrame>
        <p:nvGraphicFramePr>
          <p:cNvPr id="9" name="Chart 8"/>
          <p:cNvGraphicFramePr/>
          <p:nvPr>
            <p:extLst/>
          </p:nvPr>
        </p:nvGraphicFramePr>
        <p:xfrm>
          <a:off x="533400" y="1417638"/>
          <a:ext cx="8077200" cy="457987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p:cNvSpPr txBox="1">
            <a:spLocks/>
          </p:cNvSpPr>
          <p:nvPr/>
        </p:nvSpPr>
        <p:spPr>
          <a:xfrm>
            <a:off x="8473861" y="6323372"/>
            <a:ext cx="594541" cy="381000"/>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rPr>
              <a:t>8</a:t>
            </a:r>
          </a:p>
        </p:txBody>
      </p:sp>
      <p:sp>
        <p:nvSpPr>
          <p:cNvPr id="3" name="Slide Number Placeholder 2">
            <a:extLst>
              <a:ext uri="{FF2B5EF4-FFF2-40B4-BE49-F238E27FC236}">
                <a16:creationId xmlns:a16="http://schemas.microsoft.com/office/drawing/2014/main" id="{D0E6AD64-3250-470C-9E7C-F4A5F088E3C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A5ADF7A-0320-44A1-B7A5-5937CB444030}" type="slidenum">
              <a:rPr kumimoji="0" lang="en-US" sz="1800" b="0" i="0" u="none" strike="noStrike" kern="1200" cap="none" spc="0" normalizeH="0" baseline="0" noProof="0" smtClean="0">
                <a:ln>
                  <a:noFill/>
                </a:ln>
                <a:solidFill>
                  <a:prstClr val="white"/>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96033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known</a:t>
            </a:r>
          </a:p>
        </p:txBody>
      </p:sp>
      <p:sp>
        <p:nvSpPr>
          <p:cNvPr id="3" name="Content Placeholder 2"/>
          <p:cNvSpPr>
            <a:spLocks noGrp="1"/>
          </p:cNvSpPr>
          <p:nvPr>
            <p:ph idx="1"/>
          </p:nvPr>
        </p:nvSpPr>
        <p:spPr/>
        <p:txBody>
          <a:bodyPr/>
          <a:lstStyle/>
          <a:p>
            <a:pPr marL="91440" indent="-91440">
              <a:defRPr/>
            </a:pPr>
            <a:r>
              <a:rPr lang="en-US" dirty="0"/>
              <a:t>Socioeconomic and geographic differences</a:t>
            </a:r>
          </a:p>
          <a:p>
            <a:pPr marL="91440" indent="-91440">
              <a:defRPr/>
            </a:pPr>
            <a:r>
              <a:rPr lang="en-US" dirty="0"/>
              <a:t>Late initiation or lack of prenatal care (PNC)</a:t>
            </a:r>
          </a:p>
          <a:p>
            <a:pPr marL="91440" indent="-91440">
              <a:defRPr/>
            </a:pPr>
            <a:r>
              <a:rPr lang="en-US" dirty="0"/>
              <a:t>“Missed opportunities” by health care provider for screening or treatment </a:t>
            </a:r>
            <a:r>
              <a:rPr lang="en-US" dirty="0">
                <a:solidFill>
                  <a:schemeClr val="accent2">
                    <a:lumMod val="75000"/>
                  </a:schemeClr>
                </a:solidFill>
              </a:rPr>
              <a:t>(i.e., incorrect medical management)</a:t>
            </a:r>
          </a:p>
          <a:p>
            <a:pPr marL="91440" indent="-91440">
              <a:defRPr/>
            </a:pPr>
            <a:r>
              <a:rPr lang="en-US" dirty="0"/>
              <a:t>Nearly all US studies to date examine reasons for CS on large scale data (</a:t>
            </a:r>
            <a:r>
              <a:rPr lang="en-US" dirty="0" err="1"/>
              <a:t>eg</a:t>
            </a:r>
            <a:r>
              <a:rPr lang="en-US" dirty="0"/>
              <a:t> all birth certificates; multi-year hospital records)</a:t>
            </a:r>
          </a:p>
          <a:p>
            <a:pPr marL="0" indent="0">
              <a:buNone/>
            </a:pPr>
            <a:endParaRPr lang="en-US" dirty="0"/>
          </a:p>
        </p:txBody>
      </p:sp>
      <p:sp>
        <p:nvSpPr>
          <p:cNvPr id="5" name="Slide Number Placeholder 4">
            <a:extLst>
              <a:ext uri="{FF2B5EF4-FFF2-40B4-BE49-F238E27FC236}">
                <a16:creationId xmlns:a16="http://schemas.microsoft.com/office/drawing/2014/main" id="{32BE4369-C84C-4957-8439-A6CD03470457}"/>
              </a:ext>
            </a:extLst>
          </p:cNvPr>
          <p:cNvSpPr>
            <a:spLocks noGrp="1"/>
          </p:cNvSpPr>
          <p:nvPr>
            <p:ph type="sldNum" sz="quarter" idx="12"/>
          </p:nvPr>
        </p:nvSpPr>
        <p:spPr/>
        <p:txBody>
          <a:bodyPr/>
          <a:lstStyle/>
          <a:p>
            <a:pPr algn="ctr"/>
            <a:fld id="{2A5ADF7A-0320-44A1-B7A5-5937CB444030}" type="slidenum">
              <a:rPr lang="en-US" smtClean="0"/>
              <a:pPr algn="ctr"/>
              <a:t>9</a:t>
            </a:fld>
            <a:endParaRPr lang="en-US" dirty="0"/>
          </a:p>
        </p:txBody>
      </p:sp>
    </p:spTree>
    <p:extLst>
      <p:ext uri="{BB962C8B-B14F-4D97-AF65-F5344CB8AC3E}">
        <p14:creationId xmlns:p14="http://schemas.microsoft.com/office/powerpoint/2010/main" val="2992381951"/>
      </p:ext>
    </p:extLst>
  </p:cSld>
  <p:clrMapOvr>
    <a:masterClrMapping/>
  </p:clrMapOvr>
</p:sld>
</file>

<file path=ppt/theme/theme1.xml><?xml version="1.0" encoding="utf-8"?>
<a:theme xmlns:a="http://schemas.openxmlformats.org/drawingml/2006/main" name="Office Theme">
  <a:themeElements>
    <a:clrScheme name="NCSD Primary">
      <a:dk1>
        <a:srgbClr val="030D26"/>
      </a:dk1>
      <a:lt1>
        <a:sysClr val="window" lastClr="FFFFFF"/>
      </a:lt1>
      <a:dk2>
        <a:srgbClr val="294581"/>
      </a:dk2>
      <a:lt2>
        <a:srgbClr val="DBE8F3"/>
      </a:lt2>
      <a:accent1>
        <a:srgbClr val="3972A9"/>
      </a:accent1>
      <a:accent2>
        <a:srgbClr val="19A88D"/>
      </a:accent2>
      <a:accent3>
        <a:srgbClr val="F5B544"/>
      </a:accent3>
      <a:accent4>
        <a:srgbClr val="7CD1BB"/>
      </a:accent4>
      <a:accent5>
        <a:srgbClr val="0B6751"/>
      </a:accent5>
      <a:accent6>
        <a:srgbClr val="BF8636"/>
      </a:accent6>
      <a:hlink>
        <a:srgbClr val="19A88D"/>
      </a:hlink>
      <a:folHlink>
        <a:srgbClr val="9B9794"/>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NCSD Primary">
      <a:dk1>
        <a:srgbClr val="030D26"/>
      </a:dk1>
      <a:lt1>
        <a:sysClr val="window" lastClr="FFFFFF"/>
      </a:lt1>
      <a:dk2>
        <a:srgbClr val="294581"/>
      </a:dk2>
      <a:lt2>
        <a:srgbClr val="DBE8F3"/>
      </a:lt2>
      <a:accent1>
        <a:srgbClr val="3972A9"/>
      </a:accent1>
      <a:accent2>
        <a:srgbClr val="19A88D"/>
      </a:accent2>
      <a:accent3>
        <a:srgbClr val="F5B544"/>
      </a:accent3>
      <a:accent4>
        <a:srgbClr val="7CD1BB"/>
      </a:accent4>
      <a:accent5>
        <a:srgbClr val="0B6751"/>
      </a:accent5>
      <a:accent6>
        <a:srgbClr val="BF8636"/>
      </a:accent6>
      <a:hlink>
        <a:srgbClr val="19A88D"/>
      </a:hlink>
      <a:folHlink>
        <a:srgbClr val="9B9794"/>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12794</TotalTime>
  <Words>2833</Words>
  <Application>Microsoft Office PowerPoint</Application>
  <PresentationFormat>On-screen Show (4:3)</PresentationFormat>
  <Paragraphs>320</Paragraphs>
  <Slides>36</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Cambria</vt:lpstr>
      <vt:lpstr>Tw Cen MT</vt:lpstr>
      <vt:lpstr>Office Theme</vt:lpstr>
      <vt:lpstr>1_Office Theme</vt:lpstr>
      <vt:lpstr>PowerPoint Presentation</vt:lpstr>
      <vt:lpstr>Logistics</vt:lpstr>
      <vt:lpstr>Agenda</vt:lpstr>
      <vt:lpstr>Objectives</vt:lpstr>
      <vt:lpstr>Introduction</vt:lpstr>
      <vt:lpstr>Introduction</vt:lpstr>
      <vt:lpstr>Congenital Syphilis Trends – US &amp; IN</vt:lpstr>
      <vt:lpstr>Congenital Syphilis Trends – US &amp; IN</vt:lpstr>
      <vt:lpstr>What is known</vt:lpstr>
      <vt:lpstr>What is known</vt:lpstr>
      <vt:lpstr>Research Methods</vt:lpstr>
      <vt:lpstr>PowerPoint Presentation</vt:lpstr>
      <vt:lpstr>The 23 CS Cases: Demographic and Disease-related information</vt:lpstr>
      <vt:lpstr>Prenatal Care Among Case Mothers</vt:lpstr>
      <vt:lpstr>The research question</vt:lpstr>
      <vt:lpstr>Themes identified from document review</vt:lpstr>
      <vt:lpstr>Social Vulnerability</vt:lpstr>
      <vt:lpstr>Social Vulnerability (cont.)</vt:lpstr>
      <vt:lpstr>Lack of engagement in health care</vt:lpstr>
      <vt:lpstr>Male partner risk</vt:lpstr>
      <vt:lpstr>Congenital Syphilis is 100% preventable </vt:lpstr>
      <vt:lpstr>CS is preventable, but…..</vt:lpstr>
      <vt:lpstr>PowerPoint Presentation</vt:lpstr>
      <vt:lpstr>Two recent studies on CS</vt:lpstr>
      <vt:lpstr>New studies (cont.)</vt:lpstr>
      <vt:lpstr>New studies (cont.)</vt:lpstr>
      <vt:lpstr>What is known beyond CS</vt:lpstr>
      <vt:lpstr>Similar findings</vt:lpstr>
      <vt:lpstr>Conclusion</vt:lpstr>
      <vt:lpstr>How can findings be applied? STD Program</vt:lpstr>
      <vt:lpstr>How can findings be applied? LHD or community</vt:lpstr>
      <vt:lpstr>How can findings be applied? Health care providers</vt:lpstr>
      <vt:lpstr>Additional references</vt:lpstr>
      <vt:lpstr>PowerPoint Presentation</vt:lpstr>
      <vt:lpstr>Group Discussion</vt:lpstr>
      <vt:lpstr>Additional 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Stahlberg</dc:creator>
  <cp:lastModifiedBy>Leandra Lacy</cp:lastModifiedBy>
  <cp:revision>106</cp:revision>
  <cp:lastPrinted>2018-10-24T15:52:39Z</cp:lastPrinted>
  <dcterms:created xsi:type="dcterms:W3CDTF">2017-07-26T13:44:57Z</dcterms:created>
  <dcterms:modified xsi:type="dcterms:W3CDTF">2018-10-24T17:45:37Z</dcterms:modified>
</cp:coreProperties>
</file>