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720" r:id="rId2"/>
    <p:sldMasterId id="2147483725" r:id="rId3"/>
    <p:sldMasterId id="2147483731" r:id="rId4"/>
  </p:sldMasterIdLst>
  <p:notesMasterIdLst>
    <p:notesMasterId r:id="rId40"/>
  </p:notesMasterIdLst>
  <p:handoutMasterIdLst>
    <p:handoutMasterId r:id="rId41"/>
  </p:handoutMasterIdLst>
  <p:sldIdLst>
    <p:sldId id="1314" r:id="rId5"/>
    <p:sldId id="271" r:id="rId6"/>
    <p:sldId id="351" r:id="rId7"/>
    <p:sldId id="447" r:id="rId8"/>
    <p:sldId id="449" r:id="rId9"/>
    <p:sldId id="395" r:id="rId10"/>
    <p:sldId id="1504" r:id="rId11"/>
    <p:sldId id="1493" r:id="rId12"/>
    <p:sldId id="257" r:id="rId13"/>
    <p:sldId id="450" r:id="rId14"/>
    <p:sldId id="1497" r:id="rId15"/>
    <p:sldId id="302" r:id="rId16"/>
    <p:sldId id="282" r:id="rId17"/>
    <p:sldId id="440" r:id="rId18"/>
    <p:sldId id="1503" r:id="rId19"/>
    <p:sldId id="1517" r:id="rId20"/>
    <p:sldId id="1518" r:id="rId21"/>
    <p:sldId id="1519" r:id="rId22"/>
    <p:sldId id="1520" r:id="rId23"/>
    <p:sldId id="1332" r:id="rId24"/>
    <p:sldId id="1521" r:id="rId25"/>
    <p:sldId id="1333" r:id="rId26"/>
    <p:sldId id="1334" r:id="rId27"/>
    <p:sldId id="1512" r:id="rId28"/>
    <p:sldId id="1513" r:id="rId29"/>
    <p:sldId id="1514" r:id="rId30"/>
    <p:sldId id="1515" r:id="rId31"/>
    <p:sldId id="1516" r:id="rId32"/>
    <p:sldId id="1510" r:id="rId33"/>
    <p:sldId id="1511" r:id="rId34"/>
    <p:sldId id="1328" r:id="rId35"/>
    <p:sldId id="1329" r:id="rId36"/>
    <p:sldId id="1331" r:id="rId37"/>
    <p:sldId id="1330" r:id="rId38"/>
    <p:sldId id="1507" r:id="rId3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wen, Virginia B. (CDC/OID/NCHHSTP)" initials="xef3" lastIdx="3" clrIdx="0">
    <p:extLst>
      <p:ext uri="{19B8F6BF-5375-455C-9EA6-DF929625EA0E}">
        <p15:presenceInfo xmlns:p15="http://schemas.microsoft.com/office/powerpoint/2012/main" userId="Bowen, Virginia B. (CDC/OID/NCHHSTP)" providerId="None"/>
      </p:ext>
    </p:extLst>
  </p:cmAuthor>
  <p:cmAuthor id="2" name="Bowen, Virginia B. (CDC/DDID/NCHHSTP/DSTDP)" initials="BVB(" lastIdx="1" clrIdx="1">
    <p:extLst>
      <p:ext uri="{19B8F6BF-5375-455C-9EA6-DF929625EA0E}">
        <p15:presenceInfo xmlns:p15="http://schemas.microsoft.com/office/powerpoint/2012/main" userId="S::xef3@cdc.gov::98e6c0ee-4a4b-4c74-a4e5-f0dd7affb9a9" providerId="AD"/>
      </p:ext>
    </p:extLst>
  </p:cmAuthor>
  <p:cmAuthor id="3" name="Kimball, Anne (CDC/DDID/NCHHSTP/DSTDP)" initials="KA(" lastIdx="2" clrIdx="2">
    <p:extLst>
      <p:ext uri="{19B8F6BF-5375-455C-9EA6-DF929625EA0E}">
        <p15:presenceInfo xmlns:p15="http://schemas.microsoft.com/office/powerpoint/2012/main" userId="S::opu7@cdc.gov::7e9084f1-0c96-497b-a430-d49e06e821a5" providerId="AD"/>
      </p:ext>
    </p:extLst>
  </p:cmAuthor>
  <p:cmAuthor id="4" name="Christopher S. Hall" initials="CSH" lastIdx="2" clrIdx="3">
    <p:extLst>
      <p:ext uri="{19B8F6BF-5375-455C-9EA6-DF929625EA0E}">
        <p15:presenceInfo xmlns:p15="http://schemas.microsoft.com/office/powerpoint/2012/main" userId="Christopher S. Ha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99"/>
    <a:srgbClr val="00788A"/>
    <a:srgbClr val="F6A01A"/>
    <a:srgbClr val="BF311A"/>
    <a:srgbClr val="FFCCCC"/>
    <a:srgbClr val="86B2D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9" autoAdjust="0"/>
    <p:restoredTop sz="94712" autoAdjust="0"/>
  </p:normalViewPr>
  <p:slideViewPr>
    <p:cSldViewPr snapToGrid="0">
      <p:cViewPr varScale="1">
        <p:scale>
          <a:sx n="53" d="100"/>
          <a:sy n="53" d="100"/>
        </p:scale>
        <p:origin x="68" y="268"/>
      </p:cViewPr>
      <p:guideLst/>
    </p:cSldViewPr>
  </p:slideViewPr>
  <p:outlineViewPr>
    <p:cViewPr>
      <p:scale>
        <a:sx n="33" d="100"/>
        <a:sy n="33" d="100"/>
      </p:scale>
      <p:origin x="0" y="-555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4" dt="2021-05-25T23:24:16.621" idx="2">
    <p:pos x="6345" y="112"/>
    <p:text>Wondering if we might take out this slide?</p:text>
    <p:extLst>
      <p:ext uri="{C676402C-5697-4E1C-873F-D02D1690AC5C}">
        <p15:threadingInfo xmlns:p15="http://schemas.microsoft.com/office/powerpoint/2012/main" timeZoneBias="42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0875FF-2852-40E8-ABD6-A5941635883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CDC4015-2A02-44EF-B192-C4D4750EF3BF}">
      <dgm:prSet/>
      <dgm:spPr/>
      <dgm:t>
        <a:bodyPr/>
        <a:lstStyle/>
        <a:p>
          <a:r>
            <a:rPr lang="en-US" baseline="0" dirty="0"/>
            <a:t>Facts</a:t>
          </a:r>
          <a:endParaRPr lang="en-US" dirty="0"/>
        </a:p>
      </dgm:t>
    </dgm:pt>
    <dgm:pt modelId="{8F039603-609D-4575-A63C-8F0D1EDF0EF7}" type="parTrans" cxnId="{F21BA53A-B50C-4F25-8C66-32EDED66EEDA}">
      <dgm:prSet/>
      <dgm:spPr/>
      <dgm:t>
        <a:bodyPr/>
        <a:lstStyle/>
        <a:p>
          <a:endParaRPr lang="en-US"/>
        </a:p>
      </dgm:t>
    </dgm:pt>
    <dgm:pt modelId="{43110B00-A4E5-44A1-B7B7-ACAA3AB650DC}" type="sibTrans" cxnId="{F21BA53A-B50C-4F25-8C66-32EDED66EEDA}">
      <dgm:prSet/>
      <dgm:spPr/>
      <dgm:t>
        <a:bodyPr/>
        <a:lstStyle/>
        <a:p>
          <a:endParaRPr lang="en-US"/>
        </a:p>
      </dgm:t>
    </dgm:pt>
    <dgm:pt modelId="{F3BAFEA8-9907-4C91-95AD-D8FFF4E09153}">
      <dgm:prSet custT="1"/>
      <dgm:spPr/>
      <dgm:t>
        <a:bodyPr/>
        <a:lstStyle/>
        <a:p>
          <a:r>
            <a:rPr lang="en-US" sz="2400" baseline="0" dirty="0"/>
            <a:t>Syphilis facilitates HIV acquisition (estimated increase 2- to 4-fold) and transmission (estimated 2- to 9-fold)</a:t>
          </a:r>
          <a:endParaRPr lang="en-US" sz="2400" dirty="0"/>
        </a:p>
      </dgm:t>
    </dgm:pt>
    <dgm:pt modelId="{3E500720-A6A9-402E-AA9B-77EDE0AED80A}" type="parTrans" cxnId="{150A594E-4D42-4694-873A-D7E2D292355C}">
      <dgm:prSet/>
      <dgm:spPr/>
      <dgm:t>
        <a:bodyPr/>
        <a:lstStyle/>
        <a:p>
          <a:endParaRPr lang="en-US"/>
        </a:p>
      </dgm:t>
    </dgm:pt>
    <dgm:pt modelId="{260CDAAF-589E-4298-BCA2-C60892084735}" type="sibTrans" cxnId="{150A594E-4D42-4694-873A-D7E2D292355C}">
      <dgm:prSet/>
      <dgm:spPr/>
      <dgm:t>
        <a:bodyPr/>
        <a:lstStyle/>
        <a:p>
          <a:endParaRPr lang="en-US"/>
        </a:p>
      </dgm:t>
    </dgm:pt>
    <dgm:pt modelId="{9B8272C9-EB5B-4AFC-AA30-31663F38EFC9}">
      <dgm:prSet/>
      <dgm:spPr/>
      <dgm:t>
        <a:bodyPr/>
        <a:lstStyle/>
        <a:p>
          <a:r>
            <a:rPr lang="en-US" baseline="0"/>
            <a:t>Biology</a:t>
          </a:r>
          <a:endParaRPr lang="en-US"/>
        </a:p>
      </dgm:t>
    </dgm:pt>
    <dgm:pt modelId="{A22EA1D4-D424-498C-AA81-C27D84E21B6C}" type="parTrans" cxnId="{22A3BC87-6500-41F8-88F8-7F91D93E0E65}">
      <dgm:prSet/>
      <dgm:spPr/>
      <dgm:t>
        <a:bodyPr/>
        <a:lstStyle/>
        <a:p>
          <a:endParaRPr lang="en-US"/>
        </a:p>
      </dgm:t>
    </dgm:pt>
    <dgm:pt modelId="{BA254218-9661-490C-AB77-EED756536AC3}" type="sibTrans" cxnId="{22A3BC87-6500-41F8-88F8-7F91D93E0E65}">
      <dgm:prSet/>
      <dgm:spPr/>
      <dgm:t>
        <a:bodyPr/>
        <a:lstStyle/>
        <a:p>
          <a:endParaRPr lang="en-US"/>
        </a:p>
      </dgm:t>
    </dgm:pt>
    <dgm:pt modelId="{B2FF42DB-4090-4988-A5D8-0A0E9F0CF6EB}">
      <dgm:prSet custT="1"/>
      <dgm:spPr/>
      <dgm:t>
        <a:bodyPr/>
        <a:lstStyle/>
        <a:p>
          <a:r>
            <a:rPr lang="en-US" sz="2400" baseline="0" dirty="0"/>
            <a:t>The genital sores (chancres) caused by syphilis make it easier to transmit and acquire HIV infection sexually.</a:t>
          </a:r>
          <a:endParaRPr lang="en-US" sz="2400" dirty="0"/>
        </a:p>
      </dgm:t>
    </dgm:pt>
    <dgm:pt modelId="{E2A40001-C40D-4625-85C1-A8A81E775272}" type="parTrans" cxnId="{CA371D1F-48B1-42A0-9205-69944B45E44D}">
      <dgm:prSet/>
      <dgm:spPr/>
      <dgm:t>
        <a:bodyPr/>
        <a:lstStyle/>
        <a:p>
          <a:endParaRPr lang="en-US"/>
        </a:p>
      </dgm:t>
    </dgm:pt>
    <dgm:pt modelId="{47BFDC3A-02B4-4F9E-84F4-5B20A68008FC}" type="sibTrans" cxnId="{CA371D1F-48B1-42A0-9205-69944B45E44D}">
      <dgm:prSet/>
      <dgm:spPr/>
      <dgm:t>
        <a:bodyPr/>
        <a:lstStyle/>
        <a:p>
          <a:endParaRPr lang="en-US"/>
        </a:p>
      </dgm:t>
    </dgm:pt>
    <dgm:pt modelId="{A1A069D7-2AF6-4BF1-B290-590FF71631CA}">
      <dgm:prSet custT="1"/>
      <dgm:spPr/>
      <dgm:t>
        <a:bodyPr/>
        <a:lstStyle/>
        <a:p>
          <a:r>
            <a:rPr lang="en-US" sz="2400" i="0" baseline="0" dirty="0"/>
            <a:t>Infection with </a:t>
          </a:r>
          <a:r>
            <a:rPr lang="en-US" sz="2400" i="1" baseline="0" dirty="0"/>
            <a:t>Treponema pallidum </a:t>
          </a:r>
          <a:r>
            <a:rPr lang="en-US" sz="2400" baseline="0" dirty="0"/>
            <a:t>has been shown to decrease CD4 counts in HIV-infected patients and increase HIV viral load.</a:t>
          </a:r>
          <a:endParaRPr lang="en-US" sz="2400" dirty="0"/>
        </a:p>
      </dgm:t>
    </dgm:pt>
    <dgm:pt modelId="{97A55DCB-227A-4DA7-A661-43D417481993}" type="parTrans" cxnId="{3E7BD844-ED46-4AA1-BC2F-6D75E646A2F9}">
      <dgm:prSet/>
      <dgm:spPr/>
      <dgm:t>
        <a:bodyPr/>
        <a:lstStyle/>
        <a:p>
          <a:endParaRPr lang="en-US"/>
        </a:p>
      </dgm:t>
    </dgm:pt>
    <dgm:pt modelId="{7A4FAE65-07D8-4546-9FA4-6D8CA4739289}" type="sibTrans" cxnId="{3E7BD844-ED46-4AA1-BC2F-6D75E646A2F9}">
      <dgm:prSet/>
      <dgm:spPr/>
      <dgm:t>
        <a:bodyPr/>
        <a:lstStyle/>
        <a:p>
          <a:endParaRPr lang="en-US"/>
        </a:p>
      </dgm:t>
    </dgm:pt>
    <dgm:pt modelId="{80DFB1EA-7086-43CF-B661-9E56F9F57BAA}">
      <dgm:prSet custT="1"/>
      <dgm:spPr/>
      <dgm:t>
        <a:bodyPr/>
        <a:lstStyle/>
        <a:p>
          <a:r>
            <a:rPr lang="en-US" sz="2400" baseline="0" dirty="0"/>
            <a:t>Syphilis can enhance HIV transmission by increasing viral shedding.</a:t>
          </a:r>
          <a:endParaRPr lang="en-US" sz="2400" dirty="0"/>
        </a:p>
      </dgm:t>
    </dgm:pt>
    <dgm:pt modelId="{FBF92A83-9FA7-4A59-8F6C-3C08EC72746D}" type="parTrans" cxnId="{06BBD320-FA91-4E57-8CD4-7E8D3532E824}">
      <dgm:prSet/>
      <dgm:spPr/>
      <dgm:t>
        <a:bodyPr/>
        <a:lstStyle/>
        <a:p>
          <a:endParaRPr lang="en-US"/>
        </a:p>
      </dgm:t>
    </dgm:pt>
    <dgm:pt modelId="{952426EC-2C9D-45D6-BEDC-28F50BB19B9B}" type="sibTrans" cxnId="{06BBD320-FA91-4E57-8CD4-7E8D3532E824}">
      <dgm:prSet/>
      <dgm:spPr/>
      <dgm:t>
        <a:bodyPr/>
        <a:lstStyle/>
        <a:p>
          <a:endParaRPr lang="en-US"/>
        </a:p>
      </dgm:t>
    </dgm:pt>
    <dgm:pt modelId="{59FAB75C-EC20-4AC2-BFCB-CA8BA0425CAE}" type="pres">
      <dgm:prSet presAssocID="{870875FF-2852-40E8-ABD6-A59416358833}" presName="linear" presStyleCnt="0">
        <dgm:presLayoutVars>
          <dgm:animLvl val="lvl"/>
          <dgm:resizeHandles val="exact"/>
        </dgm:presLayoutVars>
      </dgm:prSet>
      <dgm:spPr/>
    </dgm:pt>
    <dgm:pt modelId="{9B5F25F4-9EA6-4B1D-A8CA-D8B659C47D2C}" type="pres">
      <dgm:prSet presAssocID="{ECDC4015-2A02-44EF-B192-C4D4750EF3BF}" presName="parentText" presStyleLbl="node1" presStyleIdx="0" presStyleCnt="2">
        <dgm:presLayoutVars>
          <dgm:chMax val="0"/>
          <dgm:bulletEnabled val="1"/>
        </dgm:presLayoutVars>
      </dgm:prSet>
      <dgm:spPr/>
    </dgm:pt>
    <dgm:pt modelId="{FA876898-1DB7-4417-8335-6D41B092F972}" type="pres">
      <dgm:prSet presAssocID="{ECDC4015-2A02-44EF-B192-C4D4750EF3BF}" presName="childText" presStyleLbl="revTx" presStyleIdx="0" presStyleCnt="2">
        <dgm:presLayoutVars>
          <dgm:bulletEnabled val="1"/>
        </dgm:presLayoutVars>
      </dgm:prSet>
      <dgm:spPr/>
    </dgm:pt>
    <dgm:pt modelId="{09328ACB-92BB-4163-B84C-993FAD72AE57}" type="pres">
      <dgm:prSet presAssocID="{9B8272C9-EB5B-4AFC-AA30-31663F38EFC9}" presName="parentText" presStyleLbl="node1" presStyleIdx="1" presStyleCnt="2">
        <dgm:presLayoutVars>
          <dgm:chMax val="0"/>
          <dgm:bulletEnabled val="1"/>
        </dgm:presLayoutVars>
      </dgm:prSet>
      <dgm:spPr/>
    </dgm:pt>
    <dgm:pt modelId="{1D13E974-82B2-4988-8322-58FA81173C44}" type="pres">
      <dgm:prSet presAssocID="{9B8272C9-EB5B-4AFC-AA30-31663F38EFC9}" presName="childText" presStyleLbl="revTx" presStyleIdx="1" presStyleCnt="2">
        <dgm:presLayoutVars>
          <dgm:bulletEnabled val="1"/>
        </dgm:presLayoutVars>
      </dgm:prSet>
      <dgm:spPr/>
    </dgm:pt>
  </dgm:ptLst>
  <dgm:cxnLst>
    <dgm:cxn modelId="{8CD0BA1C-699B-4EA1-B44C-25B0B8B9B105}" type="presOf" srcId="{B2FF42DB-4090-4988-A5D8-0A0E9F0CF6EB}" destId="{1D13E974-82B2-4988-8322-58FA81173C44}" srcOrd="0" destOrd="0" presId="urn:microsoft.com/office/officeart/2005/8/layout/vList2"/>
    <dgm:cxn modelId="{CA371D1F-48B1-42A0-9205-69944B45E44D}" srcId="{9B8272C9-EB5B-4AFC-AA30-31663F38EFC9}" destId="{B2FF42DB-4090-4988-A5D8-0A0E9F0CF6EB}" srcOrd="0" destOrd="0" parTransId="{E2A40001-C40D-4625-85C1-A8A81E775272}" sibTransId="{47BFDC3A-02B4-4F9E-84F4-5B20A68008FC}"/>
    <dgm:cxn modelId="{E9C3C51F-E798-4FF9-ADAA-E075FC05D2C9}" type="presOf" srcId="{80DFB1EA-7086-43CF-B661-9E56F9F57BAA}" destId="{1D13E974-82B2-4988-8322-58FA81173C44}" srcOrd="0" destOrd="1" presId="urn:microsoft.com/office/officeart/2005/8/layout/vList2"/>
    <dgm:cxn modelId="{06BBD320-FA91-4E57-8CD4-7E8D3532E824}" srcId="{9B8272C9-EB5B-4AFC-AA30-31663F38EFC9}" destId="{80DFB1EA-7086-43CF-B661-9E56F9F57BAA}" srcOrd="1" destOrd="0" parTransId="{FBF92A83-9FA7-4A59-8F6C-3C08EC72746D}" sibTransId="{952426EC-2C9D-45D6-BEDC-28F50BB19B9B}"/>
    <dgm:cxn modelId="{F21BA53A-B50C-4F25-8C66-32EDED66EEDA}" srcId="{870875FF-2852-40E8-ABD6-A59416358833}" destId="{ECDC4015-2A02-44EF-B192-C4D4750EF3BF}" srcOrd="0" destOrd="0" parTransId="{8F039603-609D-4575-A63C-8F0D1EDF0EF7}" sibTransId="{43110B00-A4E5-44A1-B7B7-ACAA3AB650DC}"/>
    <dgm:cxn modelId="{3A6AAE40-E66F-4CD7-A0C2-0656D3D3CDFF}" type="presOf" srcId="{ECDC4015-2A02-44EF-B192-C4D4750EF3BF}" destId="{9B5F25F4-9EA6-4B1D-A8CA-D8B659C47D2C}" srcOrd="0" destOrd="0" presId="urn:microsoft.com/office/officeart/2005/8/layout/vList2"/>
    <dgm:cxn modelId="{3F6B6F60-F414-4032-A9B5-48174B2F3109}" type="presOf" srcId="{9B8272C9-EB5B-4AFC-AA30-31663F38EFC9}" destId="{09328ACB-92BB-4163-B84C-993FAD72AE57}" srcOrd="0" destOrd="0" presId="urn:microsoft.com/office/officeart/2005/8/layout/vList2"/>
    <dgm:cxn modelId="{3E7BD844-ED46-4AA1-BC2F-6D75E646A2F9}" srcId="{9B8272C9-EB5B-4AFC-AA30-31663F38EFC9}" destId="{A1A069D7-2AF6-4BF1-B290-590FF71631CA}" srcOrd="2" destOrd="0" parTransId="{97A55DCB-227A-4DA7-A661-43D417481993}" sibTransId="{7A4FAE65-07D8-4546-9FA4-6D8CA4739289}"/>
    <dgm:cxn modelId="{150A594E-4D42-4694-873A-D7E2D292355C}" srcId="{ECDC4015-2A02-44EF-B192-C4D4750EF3BF}" destId="{F3BAFEA8-9907-4C91-95AD-D8FFF4E09153}" srcOrd="0" destOrd="0" parTransId="{3E500720-A6A9-402E-AA9B-77EDE0AED80A}" sibTransId="{260CDAAF-589E-4298-BCA2-C60892084735}"/>
    <dgm:cxn modelId="{A272BD5A-D0E9-43CB-98BC-04E3B730BC07}" type="presOf" srcId="{A1A069D7-2AF6-4BF1-B290-590FF71631CA}" destId="{1D13E974-82B2-4988-8322-58FA81173C44}" srcOrd="0" destOrd="2" presId="urn:microsoft.com/office/officeart/2005/8/layout/vList2"/>
    <dgm:cxn modelId="{22A3BC87-6500-41F8-88F8-7F91D93E0E65}" srcId="{870875FF-2852-40E8-ABD6-A59416358833}" destId="{9B8272C9-EB5B-4AFC-AA30-31663F38EFC9}" srcOrd="1" destOrd="0" parTransId="{A22EA1D4-D424-498C-AA81-C27D84E21B6C}" sibTransId="{BA254218-9661-490C-AB77-EED756536AC3}"/>
    <dgm:cxn modelId="{7062C5EB-4B2E-46AE-8DD5-97464CB4A38D}" type="presOf" srcId="{F3BAFEA8-9907-4C91-95AD-D8FFF4E09153}" destId="{FA876898-1DB7-4417-8335-6D41B092F972}" srcOrd="0" destOrd="0" presId="urn:microsoft.com/office/officeart/2005/8/layout/vList2"/>
    <dgm:cxn modelId="{F35E7CEF-A294-450A-B962-205E64518011}" type="presOf" srcId="{870875FF-2852-40E8-ABD6-A59416358833}" destId="{59FAB75C-EC20-4AC2-BFCB-CA8BA0425CAE}" srcOrd="0" destOrd="0" presId="urn:microsoft.com/office/officeart/2005/8/layout/vList2"/>
    <dgm:cxn modelId="{7F8A60A3-2F4C-4515-9767-434C78356FE7}" type="presParOf" srcId="{59FAB75C-EC20-4AC2-BFCB-CA8BA0425CAE}" destId="{9B5F25F4-9EA6-4B1D-A8CA-D8B659C47D2C}" srcOrd="0" destOrd="0" presId="urn:microsoft.com/office/officeart/2005/8/layout/vList2"/>
    <dgm:cxn modelId="{9040B050-B0A1-4E88-AFEF-5CF7A356C198}" type="presParOf" srcId="{59FAB75C-EC20-4AC2-BFCB-CA8BA0425CAE}" destId="{FA876898-1DB7-4417-8335-6D41B092F972}" srcOrd="1" destOrd="0" presId="urn:microsoft.com/office/officeart/2005/8/layout/vList2"/>
    <dgm:cxn modelId="{DFA6F356-5ED7-4846-A5A3-D5A4A33AEAF8}" type="presParOf" srcId="{59FAB75C-EC20-4AC2-BFCB-CA8BA0425CAE}" destId="{09328ACB-92BB-4163-B84C-993FAD72AE57}" srcOrd="2" destOrd="0" presId="urn:microsoft.com/office/officeart/2005/8/layout/vList2"/>
    <dgm:cxn modelId="{327C4A9E-9180-4CEE-B4C4-B239F54D3D4B}" type="presParOf" srcId="{59FAB75C-EC20-4AC2-BFCB-CA8BA0425CAE}" destId="{1D13E974-82B2-4988-8322-58FA81173C44}" srcOrd="3"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B33400-2CDF-4125-A62A-0D248166B06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DF7A2B1B-5621-4D4C-84D1-69342939B367}">
      <dgm:prSet/>
      <dgm:spPr/>
      <dgm:t>
        <a:bodyPr/>
        <a:lstStyle/>
        <a:p>
          <a:r>
            <a:rPr lang="en-US" dirty="0"/>
            <a:t>In 2019, approximately </a:t>
          </a:r>
          <a:r>
            <a:rPr lang="en-US" b="1" dirty="0"/>
            <a:t>15%</a:t>
          </a:r>
          <a:r>
            <a:rPr lang="en-US" dirty="0"/>
            <a:t> of persons living with HIV were </a:t>
          </a:r>
          <a:r>
            <a:rPr lang="en-US" b="1" dirty="0"/>
            <a:t>unaware</a:t>
          </a:r>
          <a:r>
            <a:rPr lang="en-US" dirty="0"/>
            <a:t> of their infection.</a:t>
          </a:r>
        </a:p>
      </dgm:t>
    </dgm:pt>
    <dgm:pt modelId="{81CE6917-223C-4840-A62F-16CCD94CAFE7}" type="parTrans" cxnId="{7EFB2F7C-4D43-4654-A065-4E280302CD50}">
      <dgm:prSet/>
      <dgm:spPr/>
      <dgm:t>
        <a:bodyPr/>
        <a:lstStyle/>
        <a:p>
          <a:endParaRPr lang="en-US"/>
        </a:p>
      </dgm:t>
    </dgm:pt>
    <dgm:pt modelId="{32A0B3D2-B558-4540-A9DB-5243BEC6A256}" type="sibTrans" cxnId="{7EFB2F7C-4D43-4654-A065-4E280302CD50}">
      <dgm:prSet/>
      <dgm:spPr/>
      <dgm:t>
        <a:bodyPr/>
        <a:lstStyle/>
        <a:p>
          <a:endParaRPr lang="en-US"/>
        </a:p>
      </dgm:t>
    </dgm:pt>
    <dgm:pt modelId="{D5BA753E-E275-4285-89A1-347641ACA43A}">
      <dgm:prSet/>
      <dgm:spPr/>
      <dgm:t>
        <a:bodyPr/>
        <a:lstStyle/>
        <a:p>
          <a:r>
            <a:rPr lang="en-US" dirty="0"/>
            <a:t>In 2017, it was estimated that persons </a:t>
          </a:r>
          <a:r>
            <a:rPr lang="en-US" b="1" dirty="0"/>
            <a:t>unaware</a:t>
          </a:r>
          <a:r>
            <a:rPr lang="en-US" dirty="0"/>
            <a:t> of their HIV status were responsible for </a:t>
          </a:r>
          <a:r>
            <a:rPr lang="en-US" b="1" dirty="0"/>
            <a:t>40% of transmission</a:t>
          </a:r>
          <a:r>
            <a:rPr lang="en-US" dirty="0"/>
            <a:t>.</a:t>
          </a:r>
        </a:p>
      </dgm:t>
    </dgm:pt>
    <dgm:pt modelId="{2B4D95F7-C2CB-4D1C-A8AA-E0B05F3CAE09}" type="parTrans" cxnId="{4D3EAE44-CA05-4743-8DC1-CF026A646576}">
      <dgm:prSet/>
      <dgm:spPr/>
      <dgm:t>
        <a:bodyPr/>
        <a:lstStyle/>
        <a:p>
          <a:endParaRPr lang="en-US"/>
        </a:p>
      </dgm:t>
    </dgm:pt>
    <dgm:pt modelId="{B02CCBD7-0B41-4B26-94DC-DC8B827DE833}" type="sibTrans" cxnId="{4D3EAE44-CA05-4743-8DC1-CF026A646576}">
      <dgm:prSet/>
      <dgm:spPr/>
      <dgm:t>
        <a:bodyPr/>
        <a:lstStyle/>
        <a:p>
          <a:endParaRPr lang="en-US"/>
        </a:p>
      </dgm:t>
    </dgm:pt>
    <dgm:pt modelId="{975F1BB6-4F05-4F66-8F9B-184E5700B7E3}">
      <dgm:prSet custT="1"/>
      <dgm:spPr/>
      <dgm:t>
        <a:bodyPr/>
        <a:lstStyle/>
        <a:p>
          <a:r>
            <a:rPr lang="en-US" sz="2100" dirty="0"/>
            <a:t>In 2016, an estimated </a:t>
          </a:r>
          <a:r>
            <a:rPr lang="en-US" sz="2100" b="1" dirty="0"/>
            <a:t>38.5% of men infected with syphilis</a:t>
          </a:r>
          <a:r>
            <a:rPr lang="en-US" sz="1800" b="1" dirty="0"/>
            <a:t>*</a:t>
          </a:r>
          <a:r>
            <a:rPr lang="en-US" sz="2100" b="1" dirty="0"/>
            <a:t> were coinfected with HIV</a:t>
          </a:r>
          <a:r>
            <a:rPr lang="en-US" sz="2100" dirty="0"/>
            <a:t>, with nearly half of those cases disproportionately affecting MSM.</a:t>
          </a:r>
        </a:p>
      </dgm:t>
    </dgm:pt>
    <dgm:pt modelId="{ACF03A77-829A-427C-8D54-06C257D8AFD7}" type="parTrans" cxnId="{9550832E-C31B-4896-B2B0-F34B2E7A14EE}">
      <dgm:prSet/>
      <dgm:spPr/>
      <dgm:t>
        <a:bodyPr/>
        <a:lstStyle/>
        <a:p>
          <a:endParaRPr lang="en-US"/>
        </a:p>
      </dgm:t>
    </dgm:pt>
    <dgm:pt modelId="{0A6B4F67-9607-4BF5-A9AE-4D5BDCB2E40E}" type="sibTrans" cxnId="{9550832E-C31B-4896-B2B0-F34B2E7A14EE}">
      <dgm:prSet/>
      <dgm:spPr/>
      <dgm:t>
        <a:bodyPr/>
        <a:lstStyle/>
        <a:p>
          <a:endParaRPr lang="en-US"/>
        </a:p>
      </dgm:t>
    </dgm:pt>
    <dgm:pt modelId="{D3657797-883C-44A3-A005-E8F941D9B198}">
      <dgm:prSet custT="1"/>
      <dgm:spPr/>
      <dgm:t>
        <a:bodyPr/>
        <a:lstStyle/>
        <a:p>
          <a:r>
            <a:rPr lang="en-US" sz="2100" dirty="0"/>
            <a:t>Syphilis has increased </a:t>
          </a:r>
          <a:r>
            <a:rPr lang="en-US" sz="2100" b="1" dirty="0"/>
            <a:t>30.0%</a:t>
          </a:r>
          <a:r>
            <a:rPr lang="en-US" sz="2100" dirty="0"/>
            <a:t> during 2018–2019 and </a:t>
          </a:r>
          <a:r>
            <a:rPr lang="en-US" sz="2100" b="1" dirty="0"/>
            <a:t>178.6%</a:t>
          </a:r>
          <a:r>
            <a:rPr lang="en-US" sz="2100" dirty="0"/>
            <a:t> during 2015–2019 </a:t>
          </a:r>
        </a:p>
      </dgm:t>
    </dgm:pt>
    <dgm:pt modelId="{8C54CE9B-7879-4B65-BFA9-4084398AD32C}" type="parTrans" cxnId="{73C8AB9A-85CF-4186-B8A2-C6C0D7F17D38}">
      <dgm:prSet/>
      <dgm:spPr/>
      <dgm:t>
        <a:bodyPr/>
        <a:lstStyle/>
        <a:p>
          <a:endParaRPr lang="en-US"/>
        </a:p>
      </dgm:t>
    </dgm:pt>
    <dgm:pt modelId="{922476D3-441D-4B44-A744-84C8B8B805AE}" type="sibTrans" cxnId="{73C8AB9A-85CF-4186-B8A2-C6C0D7F17D38}">
      <dgm:prSet/>
      <dgm:spPr/>
      <dgm:t>
        <a:bodyPr/>
        <a:lstStyle/>
        <a:p>
          <a:endParaRPr lang="en-US"/>
        </a:p>
      </dgm:t>
    </dgm:pt>
    <dgm:pt modelId="{4AAFE3C1-3683-4A86-8136-680425BFA88F}" type="pres">
      <dgm:prSet presAssocID="{F7B33400-2CDF-4125-A62A-0D248166B062}" presName="vert0" presStyleCnt="0">
        <dgm:presLayoutVars>
          <dgm:dir/>
          <dgm:animOne val="branch"/>
          <dgm:animLvl val="lvl"/>
        </dgm:presLayoutVars>
      </dgm:prSet>
      <dgm:spPr/>
    </dgm:pt>
    <dgm:pt modelId="{99816BD3-407E-4AE2-B013-E98B9E19E8E7}" type="pres">
      <dgm:prSet presAssocID="{DF7A2B1B-5621-4D4C-84D1-69342939B367}" presName="thickLine" presStyleLbl="alignNode1" presStyleIdx="0" presStyleCnt="4"/>
      <dgm:spPr/>
    </dgm:pt>
    <dgm:pt modelId="{86EB66F9-2B28-4612-AE45-F68314E39BF0}" type="pres">
      <dgm:prSet presAssocID="{DF7A2B1B-5621-4D4C-84D1-69342939B367}" presName="horz1" presStyleCnt="0"/>
      <dgm:spPr/>
    </dgm:pt>
    <dgm:pt modelId="{8B176983-858C-4999-BE92-FC83E0779E4D}" type="pres">
      <dgm:prSet presAssocID="{DF7A2B1B-5621-4D4C-84D1-69342939B367}" presName="tx1" presStyleLbl="revTx" presStyleIdx="0" presStyleCnt="4" custLinFactNeighborY="627"/>
      <dgm:spPr/>
    </dgm:pt>
    <dgm:pt modelId="{4DCB40FD-2CBF-494F-BEC1-F5C935E3AC45}" type="pres">
      <dgm:prSet presAssocID="{DF7A2B1B-5621-4D4C-84D1-69342939B367}" presName="vert1" presStyleCnt="0"/>
      <dgm:spPr/>
    </dgm:pt>
    <dgm:pt modelId="{B53B317E-F9B4-47EA-B33F-8D8E703D9F14}" type="pres">
      <dgm:prSet presAssocID="{D5BA753E-E275-4285-89A1-347641ACA43A}" presName="thickLine" presStyleLbl="alignNode1" presStyleIdx="1" presStyleCnt="4"/>
      <dgm:spPr/>
    </dgm:pt>
    <dgm:pt modelId="{6437A413-0A08-4E82-B1F5-36DBD3BEE706}" type="pres">
      <dgm:prSet presAssocID="{D5BA753E-E275-4285-89A1-347641ACA43A}" presName="horz1" presStyleCnt="0"/>
      <dgm:spPr/>
    </dgm:pt>
    <dgm:pt modelId="{914EF3F5-365F-4C91-9DAA-99934852D38B}" type="pres">
      <dgm:prSet presAssocID="{D5BA753E-E275-4285-89A1-347641ACA43A}" presName="tx1" presStyleLbl="revTx" presStyleIdx="1" presStyleCnt="4"/>
      <dgm:spPr/>
    </dgm:pt>
    <dgm:pt modelId="{B130E857-7D7E-4EEF-821B-8ED8BC534686}" type="pres">
      <dgm:prSet presAssocID="{D5BA753E-E275-4285-89A1-347641ACA43A}" presName="vert1" presStyleCnt="0"/>
      <dgm:spPr/>
    </dgm:pt>
    <dgm:pt modelId="{2C3D737F-F900-405F-B747-7ABD4A4C7A79}" type="pres">
      <dgm:prSet presAssocID="{975F1BB6-4F05-4F66-8F9B-184E5700B7E3}" presName="thickLine" presStyleLbl="alignNode1" presStyleIdx="2" presStyleCnt="4"/>
      <dgm:spPr/>
    </dgm:pt>
    <dgm:pt modelId="{CF19C1E6-9D6A-466C-B5F9-8B2368094A67}" type="pres">
      <dgm:prSet presAssocID="{975F1BB6-4F05-4F66-8F9B-184E5700B7E3}" presName="horz1" presStyleCnt="0"/>
      <dgm:spPr/>
    </dgm:pt>
    <dgm:pt modelId="{75F67909-76A5-4FBE-8D57-0F6A6B17B34F}" type="pres">
      <dgm:prSet presAssocID="{975F1BB6-4F05-4F66-8F9B-184E5700B7E3}" presName="tx1" presStyleLbl="revTx" presStyleIdx="2" presStyleCnt="4"/>
      <dgm:spPr/>
    </dgm:pt>
    <dgm:pt modelId="{8E1EAD60-5B89-4A04-85CC-FC84067F8D4F}" type="pres">
      <dgm:prSet presAssocID="{975F1BB6-4F05-4F66-8F9B-184E5700B7E3}" presName="vert1" presStyleCnt="0"/>
      <dgm:spPr/>
    </dgm:pt>
    <dgm:pt modelId="{D8E4F16E-6F38-4B7F-B6FA-415DBCF3B4C9}" type="pres">
      <dgm:prSet presAssocID="{D3657797-883C-44A3-A005-E8F941D9B198}" presName="thickLine" presStyleLbl="alignNode1" presStyleIdx="3" presStyleCnt="4"/>
      <dgm:spPr/>
    </dgm:pt>
    <dgm:pt modelId="{347DB2EF-A3AF-44E4-B159-E77F6EF8B4F1}" type="pres">
      <dgm:prSet presAssocID="{D3657797-883C-44A3-A005-E8F941D9B198}" presName="horz1" presStyleCnt="0"/>
      <dgm:spPr/>
    </dgm:pt>
    <dgm:pt modelId="{13F552D4-A629-4F99-9851-D20CA28269F3}" type="pres">
      <dgm:prSet presAssocID="{D3657797-883C-44A3-A005-E8F941D9B198}" presName="tx1" presStyleLbl="revTx" presStyleIdx="3" presStyleCnt="4"/>
      <dgm:spPr/>
    </dgm:pt>
    <dgm:pt modelId="{BC6B7A4F-343D-45A6-B5B6-CC0A89139AD6}" type="pres">
      <dgm:prSet presAssocID="{D3657797-883C-44A3-A005-E8F941D9B198}" presName="vert1" presStyleCnt="0"/>
      <dgm:spPr/>
    </dgm:pt>
  </dgm:ptLst>
  <dgm:cxnLst>
    <dgm:cxn modelId="{9550832E-C31B-4896-B2B0-F34B2E7A14EE}" srcId="{F7B33400-2CDF-4125-A62A-0D248166B062}" destId="{975F1BB6-4F05-4F66-8F9B-184E5700B7E3}" srcOrd="2" destOrd="0" parTransId="{ACF03A77-829A-427C-8D54-06C257D8AFD7}" sibTransId="{0A6B4F67-9607-4BF5-A9AE-4D5BDCB2E40E}"/>
    <dgm:cxn modelId="{4D3EAE44-CA05-4743-8DC1-CF026A646576}" srcId="{F7B33400-2CDF-4125-A62A-0D248166B062}" destId="{D5BA753E-E275-4285-89A1-347641ACA43A}" srcOrd="1" destOrd="0" parTransId="{2B4D95F7-C2CB-4D1C-A8AA-E0B05F3CAE09}" sibTransId="{B02CCBD7-0B41-4B26-94DC-DC8B827DE833}"/>
    <dgm:cxn modelId="{7EFB2F7C-4D43-4654-A065-4E280302CD50}" srcId="{F7B33400-2CDF-4125-A62A-0D248166B062}" destId="{DF7A2B1B-5621-4D4C-84D1-69342939B367}" srcOrd="0" destOrd="0" parTransId="{81CE6917-223C-4840-A62F-16CCD94CAFE7}" sibTransId="{32A0B3D2-B558-4540-A9DB-5243BEC6A256}"/>
    <dgm:cxn modelId="{14A8247D-A9E9-4BF1-8BA9-25198DD96FCF}" type="presOf" srcId="{D5BA753E-E275-4285-89A1-347641ACA43A}" destId="{914EF3F5-365F-4C91-9DAA-99934852D38B}" srcOrd="0" destOrd="0" presId="urn:microsoft.com/office/officeart/2008/layout/LinedList"/>
    <dgm:cxn modelId="{73C8AB9A-85CF-4186-B8A2-C6C0D7F17D38}" srcId="{F7B33400-2CDF-4125-A62A-0D248166B062}" destId="{D3657797-883C-44A3-A005-E8F941D9B198}" srcOrd="3" destOrd="0" parTransId="{8C54CE9B-7879-4B65-BFA9-4084398AD32C}" sibTransId="{922476D3-441D-4B44-A744-84C8B8B805AE}"/>
    <dgm:cxn modelId="{CA83E3A9-0C1F-445B-8DE7-5B40C936FEA1}" type="presOf" srcId="{DF7A2B1B-5621-4D4C-84D1-69342939B367}" destId="{8B176983-858C-4999-BE92-FC83E0779E4D}" srcOrd="0" destOrd="0" presId="urn:microsoft.com/office/officeart/2008/layout/LinedList"/>
    <dgm:cxn modelId="{356932CD-B40A-4C55-BFBA-B199F816E527}" type="presOf" srcId="{975F1BB6-4F05-4F66-8F9B-184E5700B7E3}" destId="{75F67909-76A5-4FBE-8D57-0F6A6B17B34F}" srcOrd="0" destOrd="0" presId="urn:microsoft.com/office/officeart/2008/layout/LinedList"/>
    <dgm:cxn modelId="{322EE3DA-4522-4334-86FA-15EC83A5F7DD}" type="presOf" srcId="{D3657797-883C-44A3-A005-E8F941D9B198}" destId="{13F552D4-A629-4F99-9851-D20CA28269F3}" srcOrd="0" destOrd="0" presId="urn:microsoft.com/office/officeart/2008/layout/LinedList"/>
    <dgm:cxn modelId="{B91375ED-90EC-4098-B0E7-A5D20FAF64E9}" type="presOf" srcId="{F7B33400-2CDF-4125-A62A-0D248166B062}" destId="{4AAFE3C1-3683-4A86-8136-680425BFA88F}" srcOrd="0" destOrd="0" presId="urn:microsoft.com/office/officeart/2008/layout/LinedList"/>
    <dgm:cxn modelId="{FE2DBC41-E2D0-46FF-938D-83DF7B96D00F}" type="presParOf" srcId="{4AAFE3C1-3683-4A86-8136-680425BFA88F}" destId="{99816BD3-407E-4AE2-B013-E98B9E19E8E7}" srcOrd="0" destOrd="0" presId="urn:microsoft.com/office/officeart/2008/layout/LinedList"/>
    <dgm:cxn modelId="{14ADE511-D073-45B6-A39D-3B9076346E71}" type="presParOf" srcId="{4AAFE3C1-3683-4A86-8136-680425BFA88F}" destId="{86EB66F9-2B28-4612-AE45-F68314E39BF0}" srcOrd="1" destOrd="0" presId="urn:microsoft.com/office/officeart/2008/layout/LinedList"/>
    <dgm:cxn modelId="{0C9F76F6-E5E3-4385-B6EA-B757968F7061}" type="presParOf" srcId="{86EB66F9-2B28-4612-AE45-F68314E39BF0}" destId="{8B176983-858C-4999-BE92-FC83E0779E4D}" srcOrd="0" destOrd="0" presId="urn:microsoft.com/office/officeart/2008/layout/LinedList"/>
    <dgm:cxn modelId="{63E4C748-BAE3-46DF-A970-0515F832A810}" type="presParOf" srcId="{86EB66F9-2B28-4612-AE45-F68314E39BF0}" destId="{4DCB40FD-2CBF-494F-BEC1-F5C935E3AC45}" srcOrd="1" destOrd="0" presId="urn:microsoft.com/office/officeart/2008/layout/LinedList"/>
    <dgm:cxn modelId="{7FD7A881-0D7E-4720-ABB4-64AC167F74FB}" type="presParOf" srcId="{4AAFE3C1-3683-4A86-8136-680425BFA88F}" destId="{B53B317E-F9B4-47EA-B33F-8D8E703D9F14}" srcOrd="2" destOrd="0" presId="urn:microsoft.com/office/officeart/2008/layout/LinedList"/>
    <dgm:cxn modelId="{F0BEBACD-8FF2-407D-8B55-34F06093127B}" type="presParOf" srcId="{4AAFE3C1-3683-4A86-8136-680425BFA88F}" destId="{6437A413-0A08-4E82-B1F5-36DBD3BEE706}" srcOrd="3" destOrd="0" presId="urn:microsoft.com/office/officeart/2008/layout/LinedList"/>
    <dgm:cxn modelId="{0690E823-2127-4919-A2A4-2E3E10456004}" type="presParOf" srcId="{6437A413-0A08-4E82-B1F5-36DBD3BEE706}" destId="{914EF3F5-365F-4C91-9DAA-99934852D38B}" srcOrd="0" destOrd="0" presId="urn:microsoft.com/office/officeart/2008/layout/LinedList"/>
    <dgm:cxn modelId="{55DD1031-C3A3-49E3-9F18-9CEEA7915002}" type="presParOf" srcId="{6437A413-0A08-4E82-B1F5-36DBD3BEE706}" destId="{B130E857-7D7E-4EEF-821B-8ED8BC534686}" srcOrd="1" destOrd="0" presId="urn:microsoft.com/office/officeart/2008/layout/LinedList"/>
    <dgm:cxn modelId="{57B5316B-0D62-4428-826E-35836BBFF257}" type="presParOf" srcId="{4AAFE3C1-3683-4A86-8136-680425BFA88F}" destId="{2C3D737F-F900-405F-B747-7ABD4A4C7A79}" srcOrd="4" destOrd="0" presId="urn:microsoft.com/office/officeart/2008/layout/LinedList"/>
    <dgm:cxn modelId="{A2FC04F0-7CE2-4B5A-8E7B-0E0F0D37D99B}" type="presParOf" srcId="{4AAFE3C1-3683-4A86-8136-680425BFA88F}" destId="{CF19C1E6-9D6A-466C-B5F9-8B2368094A67}" srcOrd="5" destOrd="0" presId="urn:microsoft.com/office/officeart/2008/layout/LinedList"/>
    <dgm:cxn modelId="{05E16349-E05C-44F7-BF56-91C0D10CC3F3}" type="presParOf" srcId="{CF19C1E6-9D6A-466C-B5F9-8B2368094A67}" destId="{75F67909-76A5-4FBE-8D57-0F6A6B17B34F}" srcOrd="0" destOrd="0" presId="urn:microsoft.com/office/officeart/2008/layout/LinedList"/>
    <dgm:cxn modelId="{AB047015-CB26-4CDE-A115-3B0F1564E9C6}" type="presParOf" srcId="{CF19C1E6-9D6A-466C-B5F9-8B2368094A67}" destId="{8E1EAD60-5B89-4A04-85CC-FC84067F8D4F}" srcOrd="1" destOrd="0" presId="urn:microsoft.com/office/officeart/2008/layout/LinedList"/>
    <dgm:cxn modelId="{AA4478DB-9861-4146-92F2-AF273943FA18}" type="presParOf" srcId="{4AAFE3C1-3683-4A86-8136-680425BFA88F}" destId="{D8E4F16E-6F38-4B7F-B6FA-415DBCF3B4C9}" srcOrd="6" destOrd="0" presId="urn:microsoft.com/office/officeart/2008/layout/LinedList"/>
    <dgm:cxn modelId="{A049FC34-808C-4C3F-B0F5-63E479F231D3}" type="presParOf" srcId="{4AAFE3C1-3683-4A86-8136-680425BFA88F}" destId="{347DB2EF-A3AF-44E4-B159-E77F6EF8B4F1}" srcOrd="7" destOrd="0" presId="urn:microsoft.com/office/officeart/2008/layout/LinedList"/>
    <dgm:cxn modelId="{77D18BF5-C54D-4359-998D-0A398FAD7576}" type="presParOf" srcId="{347DB2EF-A3AF-44E4-B159-E77F6EF8B4F1}" destId="{13F552D4-A629-4F99-9851-D20CA28269F3}" srcOrd="0" destOrd="0" presId="urn:microsoft.com/office/officeart/2008/layout/LinedList"/>
    <dgm:cxn modelId="{BA222B9E-48AD-4207-A8C8-3BF7E2F04CE5}" type="presParOf" srcId="{347DB2EF-A3AF-44E4-B159-E77F6EF8B4F1}" destId="{BC6B7A4F-343D-45A6-B5B6-CC0A89139AD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B7A092-FD92-437E-BEC8-0141CB91E87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4AB89AF3-F6C6-44F1-8179-72A606681B8A}">
      <dgm:prSet/>
      <dgm:spPr/>
      <dgm:t>
        <a:bodyPr/>
        <a:lstStyle/>
        <a:p>
          <a:r>
            <a:rPr lang="en-US" dirty="0"/>
            <a:t>The national rate of 48.5 cases per 100,000 live births in 2019 represents a </a:t>
          </a:r>
          <a:r>
            <a:rPr lang="en-US" b="1" dirty="0"/>
            <a:t>291.1% increase </a:t>
          </a:r>
          <a:r>
            <a:rPr lang="en-US" dirty="0"/>
            <a:t>from 2015-2019.</a:t>
          </a:r>
        </a:p>
      </dgm:t>
    </dgm:pt>
    <dgm:pt modelId="{99A2E9E3-488D-4D3D-B867-9D2CF584FDAB}" type="parTrans" cxnId="{7437B26F-B945-495D-AD69-F8576F1178B2}">
      <dgm:prSet/>
      <dgm:spPr/>
      <dgm:t>
        <a:bodyPr/>
        <a:lstStyle/>
        <a:p>
          <a:endParaRPr lang="en-US"/>
        </a:p>
      </dgm:t>
    </dgm:pt>
    <dgm:pt modelId="{5E17D05E-610B-46EF-84F6-1FA130A2F5BB}" type="sibTrans" cxnId="{7437B26F-B945-495D-AD69-F8576F1178B2}">
      <dgm:prSet/>
      <dgm:spPr/>
      <dgm:t>
        <a:bodyPr/>
        <a:lstStyle/>
        <a:p>
          <a:endParaRPr lang="en-US"/>
        </a:p>
      </dgm:t>
    </dgm:pt>
    <dgm:pt modelId="{4DEF0F5A-177A-4BB3-AD75-B5E78944E98D}">
      <dgm:prSet/>
      <dgm:spPr/>
      <dgm:t>
        <a:bodyPr/>
        <a:lstStyle/>
        <a:p>
          <a:r>
            <a:rPr lang="en-US" b="1"/>
            <a:t>Although nearly 70% of infants with congenital syphilis are born to mothers who received prenatal care, detection and treatment of maternal syphilis often occurs too late to treat the fetus and prevent congenital syphilis.</a:t>
          </a:r>
          <a:endParaRPr lang="en-US"/>
        </a:p>
      </dgm:t>
    </dgm:pt>
    <dgm:pt modelId="{E132E3E8-364E-40B2-8C43-3ADACDBDC0DB}" type="parTrans" cxnId="{1F4487E4-E83B-4FCA-9C67-BFDA86794BEB}">
      <dgm:prSet/>
      <dgm:spPr/>
      <dgm:t>
        <a:bodyPr/>
        <a:lstStyle/>
        <a:p>
          <a:endParaRPr lang="en-US"/>
        </a:p>
      </dgm:t>
    </dgm:pt>
    <dgm:pt modelId="{43C1A049-D51A-4836-8D96-81FF239B37DB}" type="sibTrans" cxnId="{1F4487E4-E83B-4FCA-9C67-BFDA86794BEB}">
      <dgm:prSet/>
      <dgm:spPr/>
      <dgm:t>
        <a:bodyPr/>
        <a:lstStyle/>
        <a:p>
          <a:endParaRPr lang="en-US"/>
        </a:p>
      </dgm:t>
    </dgm:pt>
    <dgm:pt modelId="{09DC50C7-98E5-4A62-A443-216A22C00A2C}">
      <dgm:prSet/>
      <dgm:spPr/>
      <dgm:t>
        <a:bodyPr/>
        <a:lstStyle/>
        <a:p>
          <a:r>
            <a:rPr lang="en-US" b="1" dirty="0"/>
            <a:t>Recent data suggest that while screening rates for syphilis infection are generally high, the proportion of women screened earlier in pregnancy remains low (e.g., 20% of women are screened only at the time of delivery).</a:t>
          </a:r>
          <a:endParaRPr lang="en-US" dirty="0"/>
        </a:p>
      </dgm:t>
    </dgm:pt>
    <dgm:pt modelId="{1B80C183-6B1C-4455-B961-438E3AE91E42}" type="parTrans" cxnId="{80BDDA97-F6F3-4ED8-AA65-FA95AD65EA5D}">
      <dgm:prSet/>
      <dgm:spPr/>
      <dgm:t>
        <a:bodyPr/>
        <a:lstStyle/>
        <a:p>
          <a:endParaRPr lang="en-US"/>
        </a:p>
      </dgm:t>
    </dgm:pt>
    <dgm:pt modelId="{00DABCE5-622A-4F04-86C4-9CEDBB091DB7}" type="sibTrans" cxnId="{80BDDA97-F6F3-4ED8-AA65-FA95AD65EA5D}">
      <dgm:prSet/>
      <dgm:spPr/>
      <dgm:t>
        <a:bodyPr/>
        <a:lstStyle/>
        <a:p>
          <a:endParaRPr lang="en-US"/>
        </a:p>
      </dgm:t>
    </dgm:pt>
    <dgm:pt modelId="{69152F67-76C0-4142-AFFE-FCB3AEEBF37D}">
      <dgm:prSet/>
      <dgm:spPr/>
      <dgm:t>
        <a:bodyPr/>
        <a:lstStyle/>
        <a:p>
          <a:r>
            <a:rPr lang="en-US" dirty="0"/>
            <a:t>Untreated syphilis in pregnant women results in infant death in up to </a:t>
          </a:r>
          <a:r>
            <a:rPr lang="en-US" b="1" dirty="0"/>
            <a:t>40 percent </a:t>
          </a:r>
          <a:r>
            <a:rPr lang="en-US" dirty="0"/>
            <a:t>of cases.</a:t>
          </a:r>
        </a:p>
      </dgm:t>
    </dgm:pt>
    <dgm:pt modelId="{387299DC-EEFB-4569-B2ED-F0467570739C}" type="parTrans" cxnId="{4019A5D1-90C3-455A-BC00-1DDD9F494BA1}">
      <dgm:prSet/>
      <dgm:spPr/>
      <dgm:t>
        <a:bodyPr/>
        <a:lstStyle/>
        <a:p>
          <a:endParaRPr lang="en-US"/>
        </a:p>
      </dgm:t>
    </dgm:pt>
    <dgm:pt modelId="{6315F8A6-ECCA-4419-8AA8-C74838904886}" type="sibTrans" cxnId="{4019A5D1-90C3-455A-BC00-1DDD9F494BA1}">
      <dgm:prSet/>
      <dgm:spPr/>
      <dgm:t>
        <a:bodyPr/>
        <a:lstStyle/>
        <a:p>
          <a:endParaRPr lang="en-US"/>
        </a:p>
      </dgm:t>
    </dgm:pt>
    <dgm:pt modelId="{70339081-FD00-4132-A711-F9B79380780A}" type="pres">
      <dgm:prSet presAssocID="{61B7A092-FD92-437E-BEC8-0141CB91E877}" presName="vert0" presStyleCnt="0">
        <dgm:presLayoutVars>
          <dgm:dir/>
          <dgm:animOne val="branch"/>
          <dgm:animLvl val="lvl"/>
        </dgm:presLayoutVars>
      </dgm:prSet>
      <dgm:spPr/>
    </dgm:pt>
    <dgm:pt modelId="{793A4936-180D-4696-B4F3-CA5542963B28}" type="pres">
      <dgm:prSet presAssocID="{4AB89AF3-F6C6-44F1-8179-72A606681B8A}" presName="thickLine" presStyleLbl="alignNode1" presStyleIdx="0" presStyleCnt="4"/>
      <dgm:spPr/>
    </dgm:pt>
    <dgm:pt modelId="{329216D1-D381-4CBF-BDD4-8E2FC53810CD}" type="pres">
      <dgm:prSet presAssocID="{4AB89AF3-F6C6-44F1-8179-72A606681B8A}" presName="horz1" presStyleCnt="0"/>
      <dgm:spPr/>
    </dgm:pt>
    <dgm:pt modelId="{95B34B7C-2CF3-4098-9C8C-6E18DFE24ADC}" type="pres">
      <dgm:prSet presAssocID="{4AB89AF3-F6C6-44F1-8179-72A606681B8A}" presName="tx1" presStyleLbl="revTx" presStyleIdx="0" presStyleCnt="4"/>
      <dgm:spPr/>
    </dgm:pt>
    <dgm:pt modelId="{D3344C4B-285D-4CD9-9FE3-38FA7A70C638}" type="pres">
      <dgm:prSet presAssocID="{4AB89AF3-F6C6-44F1-8179-72A606681B8A}" presName="vert1" presStyleCnt="0"/>
      <dgm:spPr/>
    </dgm:pt>
    <dgm:pt modelId="{07468D4E-1DC6-4A2D-BE97-DDF90054A91F}" type="pres">
      <dgm:prSet presAssocID="{4DEF0F5A-177A-4BB3-AD75-B5E78944E98D}" presName="thickLine" presStyleLbl="alignNode1" presStyleIdx="1" presStyleCnt="4"/>
      <dgm:spPr/>
    </dgm:pt>
    <dgm:pt modelId="{C71451BC-EBBB-48A8-A3AE-60B13D36B7BD}" type="pres">
      <dgm:prSet presAssocID="{4DEF0F5A-177A-4BB3-AD75-B5E78944E98D}" presName="horz1" presStyleCnt="0"/>
      <dgm:spPr/>
    </dgm:pt>
    <dgm:pt modelId="{E3639950-5B39-482D-AABB-BE3E31C808F3}" type="pres">
      <dgm:prSet presAssocID="{4DEF0F5A-177A-4BB3-AD75-B5E78944E98D}" presName="tx1" presStyleLbl="revTx" presStyleIdx="1" presStyleCnt="4"/>
      <dgm:spPr/>
    </dgm:pt>
    <dgm:pt modelId="{F89F626B-4F89-40FC-BD6D-9890310364CD}" type="pres">
      <dgm:prSet presAssocID="{4DEF0F5A-177A-4BB3-AD75-B5E78944E98D}" presName="vert1" presStyleCnt="0"/>
      <dgm:spPr/>
    </dgm:pt>
    <dgm:pt modelId="{A3673D3C-11F8-4105-A3EF-E5270CB8800E}" type="pres">
      <dgm:prSet presAssocID="{09DC50C7-98E5-4A62-A443-216A22C00A2C}" presName="thickLine" presStyleLbl="alignNode1" presStyleIdx="2" presStyleCnt="4"/>
      <dgm:spPr/>
    </dgm:pt>
    <dgm:pt modelId="{6DEC1022-784F-4487-9104-29858C06E6E5}" type="pres">
      <dgm:prSet presAssocID="{09DC50C7-98E5-4A62-A443-216A22C00A2C}" presName="horz1" presStyleCnt="0"/>
      <dgm:spPr/>
    </dgm:pt>
    <dgm:pt modelId="{4020E0C3-0169-4634-978C-BF49211833DA}" type="pres">
      <dgm:prSet presAssocID="{09DC50C7-98E5-4A62-A443-216A22C00A2C}" presName="tx1" presStyleLbl="revTx" presStyleIdx="2" presStyleCnt="4"/>
      <dgm:spPr/>
    </dgm:pt>
    <dgm:pt modelId="{A730668D-46A3-44B1-9917-AACC6BC4D981}" type="pres">
      <dgm:prSet presAssocID="{09DC50C7-98E5-4A62-A443-216A22C00A2C}" presName="vert1" presStyleCnt="0"/>
      <dgm:spPr/>
    </dgm:pt>
    <dgm:pt modelId="{9C0E118A-35BC-4756-8F0A-C6AD0DE5653B}" type="pres">
      <dgm:prSet presAssocID="{69152F67-76C0-4142-AFFE-FCB3AEEBF37D}" presName="thickLine" presStyleLbl="alignNode1" presStyleIdx="3" presStyleCnt="4"/>
      <dgm:spPr/>
    </dgm:pt>
    <dgm:pt modelId="{04967FAA-8DB9-41A1-B0F4-9D07C74EE66A}" type="pres">
      <dgm:prSet presAssocID="{69152F67-76C0-4142-AFFE-FCB3AEEBF37D}" presName="horz1" presStyleCnt="0"/>
      <dgm:spPr/>
    </dgm:pt>
    <dgm:pt modelId="{1F718737-40BC-4BF2-93AC-2728E45C06CB}" type="pres">
      <dgm:prSet presAssocID="{69152F67-76C0-4142-AFFE-FCB3AEEBF37D}" presName="tx1" presStyleLbl="revTx" presStyleIdx="3" presStyleCnt="4"/>
      <dgm:spPr/>
    </dgm:pt>
    <dgm:pt modelId="{396DE222-07E1-4A0A-AD40-53157B460090}" type="pres">
      <dgm:prSet presAssocID="{69152F67-76C0-4142-AFFE-FCB3AEEBF37D}" presName="vert1" presStyleCnt="0"/>
      <dgm:spPr/>
    </dgm:pt>
  </dgm:ptLst>
  <dgm:cxnLst>
    <dgm:cxn modelId="{39351C6E-E4A2-448C-8321-CFBC8E278AF0}" type="presOf" srcId="{61B7A092-FD92-437E-BEC8-0141CB91E877}" destId="{70339081-FD00-4132-A711-F9B79380780A}" srcOrd="0" destOrd="0" presId="urn:microsoft.com/office/officeart/2008/layout/LinedList"/>
    <dgm:cxn modelId="{7437B26F-B945-495D-AD69-F8576F1178B2}" srcId="{61B7A092-FD92-437E-BEC8-0141CB91E877}" destId="{4AB89AF3-F6C6-44F1-8179-72A606681B8A}" srcOrd="0" destOrd="0" parTransId="{99A2E9E3-488D-4D3D-B867-9D2CF584FDAB}" sibTransId="{5E17D05E-610B-46EF-84F6-1FA130A2F5BB}"/>
    <dgm:cxn modelId="{0A3A7687-5DFA-46D7-99C6-6D6954A2E714}" type="presOf" srcId="{69152F67-76C0-4142-AFFE-FCB3AEEBF37D}" destId="{1F718737-40BC-4BF2-93AC-2728E45C06CB}" srcOrd="0" destOrd="0" presId="urn:microsoft.com/office/officeart/2008/layout/LinedList"/>
    <dgm:cxn modelId="{62349894-DC84-4F0A-8E27-7BF7D53D2C79}" type="presOf" srcId="{4DEF0F5A-177A-4BB3-AD75-B5E78944E98D}" destId="{E3639950-5B39-482D-AABB-BE3E31C808F3}" srcOrd="0" destOrd="0" presId="urn:microsoft.com/office/officeart/2008/layout/LinedList"/>
    <dgm:cxn modelId="{80BDDA97-F6F3-4ED8-AA65-FA95AD65EA5D}" srcId="{61B7A092-FD92-437E-BEC8-0141CB91E877}" destId="{09DC50C7-98E5-4A62-A443-216A22C00A2C}" srcOrd="2" destOrd="0" parTransId="{1B80C183-6B1C-4455-B961-438E3AE91E42}" sibTransId="{00DABCE5-622A-4F04-86C4-9CEDBB091DB7}"/>
    <dgm:cxn modelId="{4C34E6AB-B0CD-4420-88A7-12EB9F5B74B6}" type="presOf" srcId="{09DC50C7-98E5-4A62-A443-216A22C00A2C}" destId="{4020E0C3-0169-4634-978C-BF49211833DA}" srcOrd="0" destOrd="0" presId="urn:microsoft.com/office/officeart/2008/layout/LinedList"/>
    <dgm:cxn modelId="{4019A5D1-90C3-455A-BC00-1DDD9F494BA1}" srcId="{61B7A092-FD92-437E-BEC8-0141CB91E877}" destId="{69152F67-76C0-4142-AFFE-FCB3AEEBF37D}" srcOrd="3" destOrd="0" parTransId="{387299DC-EEFB-4569-B2ED-F0467570739C}" sibTransId="{6315F8A6-ECCA-4419-8AA8-C74838904886}"/>
    <dgm:cxn modelId="{1F4487E4-E83B-4FCA-9C67-BFDA86794BEB}" srcId="{61B7A092-FD92-437E-BEC8-0141CB91E877}" destId="{4DEF0F5A-177A-4BB3-AD75-B5E78944E98D}" srcOrd="1" destOrd="0" parTransId="{E132E3E8-364E-40B2-8C43-3ADACDBDC0DB}" sibTransId="{43C1A049-D51A-4836-8D96-81FF239B37DB}"/>
    <dgm:cxn modelId="{896444FA-4370-40A5-8DA8-1CE60EB52DD6}" type="presOf" srcId="{4AB89AF3-F6C6-44F1-8179-72A606681B8A}" destId="{95B34B7C-2CF3-4098-9C8C-6E18DFE24ADC}" srcOrd="0" destOrd="0" presId="urn:microsoft.com/office/officeart/2008/layout/LinedList"/>
    <dgm:cxn modelId="{46E9B13F-7104-4CFF-A3DD-6392610A4F23}" type="presParOf" srcId="{70339081-FD00-4132-A711-F9B79380780A}" destId="{793A4936-180D-4696-B4F3-CA5542963B28}" srcOrd="0" destOrd="0" presId="urn:microsoft.com/office/officeart/2008/layout/LinedList"/>
    <dgm:cxn modelId="{7F34AA52-0659-40A5-99BA-8E9A4F6988C0}" type="presParOf" srcId="{70339081-FD00-4132-A711-F9B79380780A}" destId="{329216D1-D381-4CBF-BDD4-8E2FC53810CD}" srcOrd="1" destOrd="0" presId="urn:microsoft.com/office/officeart/2008/layout/LinedList"/>
    <dgm:cxn modelId="{76066355-6AB1-438D-AC4E-40B15C65F345}" type="presParOf" srcId="{329216D1-D381-4CBF-BDD4-8E2FC53810CD}" destId="{95B34B7C-2CF3-4098-9C8C-6E18DFE24ADC}" srcOrd="0" destOrd="0" presId="urn:microsoft.com/office/officeart/2008/layout/LinedList"/>
    <dgm:cxn modelId="{2D5400B2-FC55-4C99-BC7F-BA58BF68DD18}" type="presParOf" srcId="{329216D1-D381-4CBF-BDD4-8E2FC53810CD}" destId="{D3344C4B-285D-4CD9-9FE3-38FA7A70C638}" srcOrd="1" destOrd="0" presId="urn:microsoft.com/office/officeart/2008/layout/LinedList"/>
    <dgm:cxn modelId="{950755BC-AAFE-47CF-9A99-C61B35352797}" type="presParOf" srcId="{70339081-FD00-4132-A711-F9B79380780A}" destId="{07468D4E-1DC6-4A2D-BE97-DDF90054A91F}" srcOrd="2" destOrd="0" presId="urn:microsoft.com/office/officeart/2008/layout/LinedList"/>
    <dgm:cxn modelId="{B2C720DF-D5C6-46BA-830E-C8509082A86A}" type="presParOf" srcId="{70339081-FD00-4132-A711-F9B79380780A}" destId="{C71451BC-EBBB-48A8-A3AE-60B13D36B7BD}" srcOrd="3" destOrd="0" presId="urn:microsoft.com/office/officeart/2008/layout/LinedList"/>
    <dgm:cxn modelId="{4BD5F7D4-DD35-4748-B8EB-57AFA6D8F424}" type="presParOf" srcId="{C71451BC-EBBB-48A8-A3AE-60B13D36B7BD}" destId="{E3639950-5B39-482D-AABB-BE3E31C808F3}" srcOrd="0" destOrd="0" presId="urn:microsoft.com/office/officeart/2008/layout/LinedList"/>
    <dgm:cxn modelId="{16813020-2E9B-4864-AEC7-5B99D9713457}" type="presParOf" srcId="{C71451BC-EBBB-48A8-A3AE-60B13D36B7BD}" destId="{F89F626B-4F89-40FC-BD6D-9890310364CD}" srcOrd="1" destOrd="0" presId="urn:microsoft.com/office/officeart/2008/layout/LinedList"/>
    <dgm:cxn modelId="{B8A16830-C3DA-403A-A90C-B3C017EB5BDD}" type="presParOf" srcId="{70339081-FD00-4132-A711-F9B79380780A}" destId="{A3673D3C-11F8-4105-A3EF-E5270CB8800E}" srcOrd="4" destOrd="0" presId="urn:microsoft.com/office/officeart/2008/layout/LinedList"/>
    <dgm:cxn modelId="{17CA1AF5-C010-4CBE-83F9-733C96AE2651}" type="presParOf" srcId="{70339081-FD00-4132-A711-F9B79380780A}" destId="{6DEC1022-784F-4487-9104-29858C06E6E5}" srcOrd="5" destOrd="0" presId="urn:microsoft.com/office/officeart/2008/layout/LinedList"/>
    <dgm:cxn modelId="{D8A75C64-88AA-4A32-BFD3-2CA0B9B3A7AF}" type="presParOf" srcId="{6DEC1022-784F-4487-9104-29858C06E6E5}" destId="{4020E0C3-0169-4634-978C-BF49211833DA}" srcOrd="0" destOrd="0" presId="urn:microsoft.com/office/officeart/2008/layout/LinedList"/>
    <dgm:cxn modelId="{075786AC-9296-40F0-810F-BE4D8684FBC0}" type="presParOf" srcId="{6DEC1022-784F-4487-9104-29858C06E6E5}" destId="{A730668D-46A3-44B1-9917-AACC6BC4D981}" srcOrd="1" destOrd="0" presId="urn:microsoft.com/office/officeart/2008/layout/LinedList"/>
    <dgm:cxn modelId="{73EC9E45-CD3A-4A8D-AA56-6B9819B9A734}" type="presParOf" srcId="{70339081-FD00-4132-A711-F9B79380780A}" destId="{9C0E118A-35BC-4756-8F0A-C6AD0DE5653B}" srcOrd="6" destOrd="0" presId="urn:microsoft.com/office/officeart/2008/layout/LinedList"/>
    <dgm:cxn modelId="{A7291374-D334-4952-83AC-63C6663DC57C}" type="presParOf" srcId="{70339081-FD00-4132-A711-F9B79380780A}" destId="{04967FAA-8DB9-41A1-B0F4-9D07C74EE66A}" srcOrd="7" destOrd="0" presId="urn:microsoft.com/office/officeart/2008/layout/LinedList"/>
    <dgm:cxn modelId="{0ECBFACE-6382-4308-AFBB-D88975C0F055}" type="presParOf" srcId="{04967FAA-8DB9-41A1-B0F4-9D07C74EE66A}" destId="{1F718737-40BC-4BF2-93AC-2728E45C06CB}" srcOrd="0" destOrd="0" presId="urn:microsoft.com/office/officeart/2008/layout/LinedList"/>
    <dgm:cxn modelId="{C678CBA5-B1F5-4A45-A5AB-6545E87A5028}" type="presParOf" srcId="{04967FAA-8DB9-41A1-B0F4-9D07C74EE66A}" destId="{396DE222-07E1-4A0A-AD40-53157B46009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5F25F4-9EA6-4B1D-A8CA-D8B659C47D2C}">
      <dsp:nvSpPr>
        <dsp:cNvPr id="0" name=""/>
        <dsp:cNvSpPr/>
      </dsp:nvSpPr>
      <dsp:spPr>
        <a:xfrm>
          <a:off x="0" y="13768"/>
          <a:ext cx="11600280" cy="7195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baseline="0" dirty="0"/>
            <a:t>Facts</a:t>
          </a:r>
          <a:endParaRPr lang="en-US" sz="3000" kern="1200" dirty="0"/>
        </a:p>
      </dsp:txBody>
      <dsp:txXfrm>
        <a:off x="35125" y="48893"/>
        <a:ext cx="11530030" cy="649299"/>
      </dsp:txXfrm>
    </dsp:sp>
    <dsp:sp modelId="{FA876898-1DB7-4417-8335-6D41B092F972}">
      <dsp:nvSpPr>
        <dsp:cNvPr id="0" name=""/>
        <dsp:cNvSpPr/>
      </dsp:nvSpPr>
      <dsp:spPr>
        <a:xfrm>
          <a:off x="0" y="733318"/>
          <a:ext cx="11600280" cy="74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8309"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baseline="0" dirty="0"/>
            <a:t>Syphilis facilitates HIV acquisition (estimated increase 2- to 4-fold) and transmission (estimated 2- to 9-fold)</a:t>
          </a:r>
          <a:endParaRPr lang="en-US" sz="2400" kern="1200" dirty="0"/>
        </a:p>
      </dsp:txBody>
      <dsp:txXfrm>
        <a:off x="0" y="733318"/>
        <a:ext cx="11600280" cy="745200"/>
      </dsp:txXfrm>
    </dsp:sp>
    <dsp:sp modelId="{09328ACB-92BB-4163-B84C-993FAD72AE57}">
      <dsp:nvSpPr>
        <dsp:cNvPr id="0" name=""/>
        <dsp:cNvSpPr/>
      </dsp:nvSpPr>
      <dsp:spPr>
        <a:xfrm>
          <a:off x="0" y="1478518"/>
          <a:ext cx="11600280" cy="7195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baseline="0"/>
            <a:t>Biology</a:t>
          </a:r>
          <a:endParaRPr lang="en-US" sz="3000" kern="1200"/>
        </a:p>
      </dsp:txBody>
      <dsp:txXfrm>
        <a:off x="35125" y="1513643"/>
        <a:ext cx="11530030" cy="649299"/>
      </dsp:txXfrm>
    </dsp:sp>
    <dsp:sp modelId="{1D13E974-82B2-4988-8322-58FA81173C44}">
      <dsp:nvSpPr>
        <dsp:cNvPr id="0" name=""/>
        <dsp:cNvSpPr/>
      </dsp:nvSpPr>
      <dsp:spPr>
        <a:xfrm>
          <a:off x="0" y="2198068"/>
          <a:ext cx="11600280" cy="1894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8309"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baseline="0" dirty="0"/>
            <a:t>The genital sores (chancres) caused by syphilis make it easier to transmit and acquire HIV infection sexually.</a:t>
          </a:r>
          <a:endParaRPr lang="en-US" sz="2400" kern="1200" dirty="0"/>
        </a:p>
        <a:p>
          <a:pPr marL="228600" lvl="1" indent="-228600" algn="l" defTabSz="1066800">
            <a:lnSpc>
              <a:spcPct val="90000"/>
            </a:lnSpc>
            <a:spcBef>
              <a:spcPct val="0"/>
            </a:spcBef>
            <a:spcAft>
              <a:spcPct val="20000"/>
            </a:spcAft>
            <a:buChar char="•"/>
          </a:pPr>
          <a:r>
            <a:rPr lang="en-US" sz="2400" kern="1200" baseline="0" dirty="0"/>
            <a:t>Syphilis can enhance HIV transmission by increasing viral shedding.</a:t>
          </a:r>
          <a:endParaRPr lang="en-US" sz="2400" kern="1200" dirty="0"/>
        </a:p>
        <a:p>
          <a:pPr marL="228600" lvl="1" indent="-228600" algn="l" defTabSz="1066800">
            <a:lnSpc>
              <a:spcPct val="90000"/>
            </a:lnSpc>
            <a:spcBef>
              <a:spcPct val="0"/>
            </a:spcBef>
            <a:spcAft>
              <a:spcPct val="20000"/>
            </a:spcAft>
            <a:buChar char="•"/>
          </a:pPr>
          <a:r>
            <a:rPr lang="en-US" sz="2400" i="0" kern="1200" baseline="0" dirty="0"/>
            <a:t>Infection with </a:t>
          </a:r>
          <a:r>
            <a:rPr lang="en-US" sz="2400" i="1" kern="1200" baseline="0" dirty="0"/>
            <a:t>Treponema pallidum </a:t>
          </a:r>
          <a:r>
            <a:rPr lang="en-US" sz="2400" kern="1200" baseline="0" dirty="0"/>
            <a:t>has been shown to decrease CD4 counts in HIV-infected patients and increase HIV viral load.</a:t>
          </a:r>
          <a:endParaRPr lang="en-US" sz="2400" kern="1200" dirty="0"/>
        </a:p>
      </dsp:txBody>
      <dsp:txXfrm>
        <a:off x="0" y="2198068"/>
        <a:ext cx="11600280" cy="18940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816BD3-407E-4AE2-B013-E98B9E19E8E7}">
      <dsp:nvSpPr>
        <dsp:cNvPr id="0" name=""/>
        <dsp:cNvSpPr/>
      </dsp:nvSpPr>
      <dsp:spPr>
        <a:xfrm>
          <a:off x="0" y="0"/>
          <a:ext cx="586105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176983-858C-4999-BE92-FC83E0779E4D}">
      <dsp:nvSpPr>
        <dsp:cNvPr id="0" name=""/>
        <dsp:cNvSpPr/>
      </dsp:nvSpPr>
      <dsp:spPr>
        <a:xfrm>
          <a:off x="0" y="6820"/>
          <a:ext cx="586105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In 2019, approximately </a:t>
          </a:r>
          <a:r>
            <a:rPr lang="en-US" sz="2100" b="1" kern="1200" dirty="0"/>
            <a:t>15%</a:t>
          </a:r>
          <a:r>
            <a:rPr lang="en-US" sz="2100" kern="1200" dirty="0"/>
            <a:t> of persons living with HIV were </a:t>
          </a:r>
          <a:r>
            <a:rPr lang="en-US" sz="2100" b="1" kern="1200" dirty="0"/>
            <a:t>unaware</a:t>
          </a:r>
          <a:r>
            <a:rPr lang="en-US" sz="2100" kern="1200" dirty="0"/>
            <a:t> of their infection.</a:t>
          </a:r>
        </a:p>
      </dsp:txBody>
      <dsp:txXfrm>
        <a:off x="0" y="6820"/>
        <a:ext cx="5861050" cy="1087834"/>
      </dsp:txXfrm>
    </dsp:sp>
    <dsp:sp modelId="{B53B317E-F9B4-47EA-B33F-8D8E703D9F14}">
      <dsp:nvSpPr>
        <dsp:cNvPr id="0" name=""/>
        <dsp:cNvSpPr/>
      </dsp:nvSpPr>
      <dsp:spPr>
        <a:xfrm>
          <a:off x="0" y="1087834"/>
          <a:ext cx="586105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4EF3F5-365F-4C91-9DAA-99934852D38B}">
      <dsp:nvSpPr>
        <dsp:cNvPr id="0" name=""/>
        <dsp:cNvSpPr/>
      </dsp:nvSpPr>
      <dsp:spPr>
        <a:xfrm>
          <a:off x="0" y="1087834"/>
          <a:ext cx="586105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In 2017, it was estimated that persons </a:t>
          </a:r>
          <a:r>
            <a:rPr lang="en-US" sz="2100" b="1" kern="1200" dirty="0"/>
            <a:t>unaware</a:t>
          </a:r>
          <a:r>
            <a:rPr lang="en-US" sz="2100" kern="1200" dirty="0"/>
            <a:t> of their HIV status were responsible for </a:t>
          </a:r>
          <a:r>
            <a:rPr lang="en-US" sz="2100" b="1" kern="1200" dirty="0"/>
            <a:t>40% of transmission</a:t>
          </a:r>
          <a:r>
            <a:rPr lang="en-US" sz="2100" kern="1200" dirty="0"/>
            <a:t>.</a:t>
          </a:r>
        </a:p>
      </dsp:txBody>
      <dsp:txXfrm>
        <a:off x="0" y="1087834"/>
        <a:ext cx="5861050" cy="1087834"/>
      </dsp:txXfrm>
    </dsp:sp>
    <dsp:sp modelId="{2C3D737F-F900-405F-B747-7ABD4A4C7A79}">
      <dsp:nvSpPr>
        <dsp:cNvPr id="0" name=""/>
        <dsp:cNvSpPr/>
      </dsp:nvSpPr>
      <dsp:spPr>
        <a:xfrm>
          <a:off x="0" y="2175669"/>
          <a:ext cx="586105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F67909-76A5-4FBE-8D57-0F6A6B17B34F}">
      <dsp:nvSpPr>
        <dsp:cNvPr id="0" name=""/>
        <dsp:cNvSpPr/>
      </dsp:nvSpPr>
      <dsp:spPr>
        <a:xfrm>
          <a:off x="0" y="2175669"/>
          <a:ext cx="586105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In 2016, an estimated </a:t>
          </a:r>
          <a:r>
            <a:rPr lang="en-US" sz="2100" b="1" kern="1200" dirty="0"/>
            <a:t>38.5% of men infected with syphilis</a:t>
          </a:r>
          <a:r>
            <a:rPr lang="en-US" sz="1800" b="1" kern="1200" dirty="0"/>
            <a:t>*</a:t>
          </a:r>
          <a:r>
            <a:rPr lang="en-US" sz="2100" b="1" kern="1200" dirty="0"/>
            <a:t> were coinfected with HIV</a:t>
          </a:r>
          <a:r>
            <a:rPr lang="en-US" sz="2100" kern="1200" dirty="0"/>
            <a:t>, with nearly half of those cases disproportionately affecting MSM.</a:t>
          </a:r>
        </a:p>
      </dsp:txBody>
      <dsp:txXfrm>
        <a:off x="0" y="2175669"/>
        <a:ext cx="5861050" cy="1087834"/>
      </dsp:txXfrm>
    </dsp:sp>
    <dsp:sp modelId="{D8E4F16E-6F38-4B7F-B6FA-415DBCF3B4C9}">
      <dsp:nvSpPr>
        <dsp:cNvPr id="0" name=""/>
        <dsp:cNvSpPr/>
      </dsp:nvSpPr>
      <dsp:spPr>
        <a:xfrm>
          <a:off x="0" y="3263503"/>
          <a:ext cx="586105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F552D4-A629-4F99-9851-D20CA28269F3}">
      <dsp:nvSpPr>
        <dsp:cNvPr id="0" name=""/>
        <dsp:cNvSpPr/>
      </dsp:nvSpPr>
      <dsp:spPr>
        <a:xfrm>
          <a:off x="0" y="3263503"/>
          <a:ext cx="586105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Syphilis has increased </a:t>
          </a:r>
          <a:r>
            <a:rPr lang="en-US" sz="2100" b="1" kern="1200" dirty="0"/>
            <a:t>30.0%</a:t>
          </a:r>
          <a:r>
            <a:rPr lang="en-US" sz="2100" kern="1200" dirty="0"/>
            <a:t> during 2018–2019 and </a:t>
          </a:r>
          <a:r>
            <a:rPr lang="en-US" sz="2100" b="1" kern="1200" dirty="0"/>
            <a:t>178.6%</a:t>
          </a:r>
          <a:r>
            <a:rPr lang="en-US" sz="2100" kern="1200" dirty="0"/>
            <a:t> during 2015–2019 </a:t>
          </a:r>
        </a:p>
      </dsp:txBody>
      <dsp:txXfrm>
        <a:off x="0" y="3263503"/>
        <a:ext cx="5861050" cy="10878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3A4936-180D-4696-B4F3-CA5542963B28}">
      <dsp:nvSpPr>
        <dsp:cNvPr id="0" name=""/>
        <dsp:cNvSpPr/>
      </dsp:nvSpPr>
      <dsp:spPr>
        <a:xfrm>
          <a:off x="0" y="0"/>
          <a:ext cx="1126585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B34B7C-2CF3-4098-9C8C-6E18DFE24ADC}">
      <dsp:nvSpPr>
        <dsp:cNvPr id="0" name=""/>
        <dsp:cNvSpPr/>
      </dsp:nvSpPr>
      <dsp:spPr>
        <a:xfrm>
          <a:off x="0" y="0"/>
          <a:ext cx="11265859" cy="10403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The national rate of 48.5 cases per 100,000 live births in 2019 represents a </a:t>
          </a:r>
          <a:r>
            <a:rPr lang="en-US" sz="2100" b="1" kern="1200" dirty="0"/>
            <a:t>291.1% increase </a:t>
          </a:r>
          <a:r>
            <a:rPr lang="en-US" sz="2100" kern="1200" dirty="0"/>
            <a:t>from 2015-2019.</a:t>
          </a:r>
        </a:p>
      </dsp:txBody>
      <dsp:txXfrm>
        <a:off x="0" y="0"/>
        <a:ext cx="11265859" cy="1040361"/>
      </dsp:txXfrm>
    </dsp:sp>
    <dsp:sp modelId="{07468D4E-1DC6-4A2D-BE97-DDF90054A91F}">
      <dsp:nvSpPr>
        <dsp:cNvPr id="0" name=""/>
        <dsp:cNvSpPr/>
      </dsp:nvSpPr>
      <dsp:spPr>
        <a:xfrm>
          <a:off x="0" y="1040361"/>
          <a:ext cx="1126585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639950-5B39-482D-AABB-BE3E31C808F3}">
      <dsp:nvSpPr>
        <dsp:cNvPr id="0" name=""/>
        <dsp:cNvSpPr/>
      </dsp:nvSpPr>
      <dsp:spPr>
        <a:xfrm>
          <a:off x="0" y="1040361"/>
          <a:ext cx="11265859" cy="10403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kern="1200"/>
            <a:t>Although nearly 70% of infants with congenital syphilis are born to mothers who received prenatal care, detection and treatment of maternal syphilis often occurs too late to treat the fetus and prevent congenital syphilis.</a:t>
          </a:r>
          <a:endParaRPr lang="en-US" sz="2100" kern="1200"/>
        </a:p>
      </dsp:txBody>
      <dsp:txXfrm>
        <a:off x="0" y="1040361"/>
        <a:ext cx="11265859" cy="1040361"/>
      </dsp:txXfrm>
    </dsp:sp>
    <dsp:sp modelId="{A3673D3C-11F8-4105-A3EF-E5270CB8800E}">
      <dsp:nvSpPr>
        <dsp:cNvPr id="0" name=""/>
        <dsp:cNvSpPr/>
      </dsp:nvSpPr>
      <dsp:spPr>
        <a:xfrm>
          <a:off x="0" y="2080722"/>
          <a:ext cx="1126585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20E0C3-0169-4634-978C-BF49211833DA}">
      <dsp:nvSpPr>
        <dsp:cNvPr id="0" name=""/>
        <dsp:cNvSpPr/>
      </dsp:nvSpPr>
      <dsp:spPr>
        <a:xfrm>
          <a:off x="0" y="2080722"/>
          <a:ext cx="11265859" cy="10403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kern="1200" dirty="0"/>
            <a:t>Recent data suggest that while screening rates for syphilis infection are generally high, the proportion of women screened earlier in pregnancy remains low (e.g., 20% of women are screened only at the time of delivery).</a:t>
          </a:r>
          <a:endParaRPr lang="en-US" sz="2100" kern="1200" dirty="0"/>
        </a:p>
      </dsp:txBody>
      <dsp:txXfrm>
        <a:off x="0" y="2080722"/>
        <a:ext cx="11265859" cy="1040361"/>
      </dsp:txXfrm>
    </dsp:sp>
    <dsp:sp modelId="{9C0E118A-35BC-4756-8F0A-C6AD0DE5653B}">
      <dsp:nvSpPr>
        <dsp:cNvPr id="0" name=""/>
        <dsp:cNvSpPr/>
      </dsp:nvSpPr>
      <dsp:spPr>
        <a:xfrm>
          <a:off x="0" y="3121083"/>
          <a:ext cx="1126585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718737-40BC-4BF2-93AC-2728E45C06CB}">
      <dsp:nvSpPr>
        <dsp:cNvPr id="0" name=""/>
        <dsp:cNvSpPr/>
      </dsp:nvSpPr>
      <dsp:spPr>
        <a:xfrm>
          <a:off x="0" y="3121083"/>
          <a:ext cx="11265859" cy="10403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Untreated syphilis in pregnant women results in infant death in up to </a:t>
          </a:r>
          <a:r>
            <a:rPr lang="en-US" sz="2100" b="1" kern="1200" dirty="0"/>
            <a:t>40 percent </a:t>
          </a:r>
          <a:r>
            <a:rPr lang="en-US" sz="2100" kern="1200" dirty="0"/>
            <a:t>of cases.</a:t>
          </a:r>
        </a:p>
      </dsp:txBody>
      <dsp:txXfrm>
        <a:off x="0" y="3121083"/>
        <a:ext cx="11265859" cy="104036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34104819-7FFA-4A1E-B1D3-F3A857DF1E83}" type="datetimeFigureOut">
              <a:rPr lang="en-US" smtClean="0"/>
              <a:t>5/27/2021</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3E59CD3-D09D-4EDD-9564-2ECC524765DD}" type="slidenum">
              <a:rPr lang="en-US" smtClean="0"/>
              <a:t>‹#›</a:t>
            </a:fld>
            <a:endParaRPr lang="en-US"/>
          </a:p>
        </p:txBody>
      </p:sp>
    </p:spTree>
    <p:extLst>
      <p:ext uri="{BB962C8B-B14F-4D97-AF65-F5344CB8AC3E}">
        <p14:creationId xmlns:p14="http://schemas.microsoft.com/office/powerpoint/2010/main" val="556226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D90C870-4C32-4735-B19F-9F0D3837C50B}" type="datetimeFigureOut">
              <a:rPr lang="en-US" smtClean="0"/>
              <a:t>5/27/2021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EE2FF47-F9C6-4CBD-8632-BCAEC435286C}" type="slidenum">
              <a:rPr lang="en-US" smtClean="0"/>
              <a:t>‹#›</a:t>
            </a:fld>
            <a:endParaRPr lang="en-US"/>
          </a:p>
        </p:txBody>
      </p:sp>
    </p:spTree>
    <p:extLst>
      <p:ext uri="{BB962C8B-B14F-4D97-AF65-F5344CB8AC3E}">
        <p14:creationId xmlns:p14="http://schemas.microsoft.com/office/powerpoint/2010/main" val="4102798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dc.gov/std/stats18/STDSurveillance2018-full-report.pdf"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www.cdc.gov/hiv/testing/index.html#:~:text=Background,know%20they%20have%20the%20virus" TargetMode="External"/><Relationship Id="rId4" Type="http://schemas.openxmlformats.org/officeDocument/2006/relationships/hyperlink" Target="https://www.hiv.gov/blog/too-many-people-living-hiv-us-don-t-know-it#:~:text=But%20not%20all%20of%20them,they%20are%20living%20with%20HIV"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dc.gov/mmwr/preview/mmwrhtml/mm6444a3.htm"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www.ncsddc.org/wp-content/uploads/2017/07/ncs_366_third_trimester_screening_brochure_page_by_page_mechanical_12-28-16.pdf" TargetMode="External"/><Relationship Id="rId4" Type="http://schemas.openxmlformats.org/officeDocument/2006/relationships/hyperlink" Target="https://uspreventiveservicestaskforce.org/uspstf/recommendation/syphilis-infection-in-pregnancy-screening"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D4D0190-4525-4180-A147-108864B150A1}" type="slidenum">
              <a:rPr lang="en-US" smtClean="0"/>
              <a:t>2</a:t>
            </a:fld>
            <a:endParaRPr lang="en-US"/>
          </a:p>
        </p:txBody>
      </p:sp>
    </p:spTree>
    <p:extLst>
      <p:ext uri="{BB962C8B-B14F-4D97-AF65-F5344CB8AC3E}">
        <p14:creationId xmlns:p14="http://schemas.microsoft.com/office/powerpoint/2010/main" val="10582905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80E407-ADDF-4962-B6D7-F4F58EBD9CFD}" type="slidenum">
              <a:rPr lang="en-US" smtClean="0"/>
              <a:t>12</a:t>
            </a:fld>
            <a:endParaRPr lang="en-US"/>
          </a:p>
        </p:txBody>
      </p:sp>
    </p:spTree>
    <p:extLst>
      <p:ext uri="{BB962C8B-B14F-4D97-AF65-F5344CB8AC3E}">
        <p14:creationId xmlns:p14="http://schemas.microsoft.com/office/powerpoint/2010/main" val="2746445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80E407-ADDF-4962-B6D7-F4F58EBD9CFD}" type="slidenum">
              <a:rPr lang="en-US" smtClean="0"/>
              <a:t>13</a:t>
            </a:fld>
            <a:endParaRPr lang="en-US"/>
          </a:p>
        </p:txBody>
      </p:sp>
    </p:spTree>
    <p:extLst>
      <p:ext uri="{BB962C8B-B14F-4D97-AF65-F5344CB8AC3E}">
        <p14:creationId xmlns:p14="http://schemas.microsoft.com/office/powerpoint/2010/main" val="3007073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More info is available on reading the results and training video is available. FYI: Results will scroll on the screen.</a:t>
            </a:r>
          </a:p>
        </p:txBody>
      </p:sp>
      <p:sp>
        <p:nvSpPr>
          <p:cNvPr id="4" name="Slide Number Placeholder 3"/>
          <p:cNvSpPr>
            <a:spLocks noGrp="1"/>
          </p:cNvSpPr>
          <p:nvPr>
            <p:ph type="sldNum" sz="quarter" idx="5"/>
          </p:nvPr>
        </p:nvSpPr>
        <p:spPr/>
        <p:txBody>
          <a:bodyPr/>
          <a:lstStyle/>
          <a:p>
            <a:fld id="{5E80E407-ADDF-4962-B6D7-F4F58EBD9CFD}" type="slidenum">
              <a:rPr lang="en-US" smtClean="0"/>
              <a:t>14</a:t>
            </a:fld>
            <a:endParaRPr lang="en-US"/>
          </a:p>
        </p:txBody>
      </p:sp>
    </p:spTree>
    <p:extLst>
      <p:ext uri="{BB962C8B-B14F-4D97-AF65-F5344CB8AC3E}">
        <p14:creationId xmlns:p14="http://schemas.microsoft.com/office/powerpoint/2010/main" val="22524064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E2FF47-F9C6-4CBD-8632-BCAEC435286C}" type="slidenum">
              <a:rPr lang="en-US" smtClean="0"/>
              <a:t>15</a:t>
            </a:fld>
            <a:endParaRPr lang="en-US"/>
          </a:p>
        </p:txBody>
      </p:sp>
    </p:spTree>
    <p:extLst>
      <p:ext uri="{BB962C8B-B14F-4D97-AF65-F5344CB8AC3E}">
        <p14:creationId xmlns:p14="http://schemas.microsoft.com/office/powerpoint/2010/main" val="22415810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4D0190-4525-4180-A147-108864B150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82905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4D0190-4525-4180-A147-108864B150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60642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4D0190-4525-4180-A147-108864B150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21242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4D0190-4525-4180-A147-108864B150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89497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4D0190-4525-4180-A147-108864B150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749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4D0190-4525-4180-A147-108864B150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944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80E407-ADDF-4962-B6D7-F4F58EBD9CFD}" type="slidenum">
              <a:rPr lang="en-US" smtClean="0"/>
              <a:t>3</a:t>
            </a:fld>
            <a:endParaRPr lang="en-US"/>
          </a:p>
        </p:txBody>
      </p:sp>
    </p:spTree>
    <p:extLst>
      <p:ext uri="{BB962C8B-B14F-4D97-AF65-F5344CB8AC3E}">
        <p14:creationId xmlns:p14="http://schemas.microsoft.com/office/powerpoint/2010/main" val="20137816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E2FF47-F9C6-4CBD-8632-BCAEC43528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75914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4D0190-4525-4180-A147-108864B150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82905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4D0190-4525-4180-A147-108864B150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60642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4D0190-4525-4180-A147-108864B150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21242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4D0190-4525-4180-A147-108864B150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82905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4D0190-4525-4180-A147-108864B150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60642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4D0190-4525-4180-A147-108864B150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21242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4D0190-4525-4180-A147-108864B150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0466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4D0190-4525-4180-A147-108864B150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74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hlinkClick r:id="rId3">
                  <a:extLst>
                    <a:ext uri="{A12FA001-AC4F-418D-AE19-62706E023703}">
                      <ahyp:hlinkClr xmlns:ahyp="http://schemas.microsoft.com/office/drawing/2018/hyperlinkcolor" val="tx"/>
                    </a:ext>
                  </a:extLst>
                </a:hlinkClick>
              </a:rPr>
              <a:t>https://www.cdc.gov/std/stats18/STDSurveillance2018-full-report.pdf</a:t>
            </a:r>
            <a:endParaRPr lang="en-US" sz="1200" dirty="0"/>
          </a:p>
          <a:p>
            <a:endParaRPr lang="en-US" sz="1200" dirty="0"/>
          </a:p>
          <a:p>
            <a:r>
              <a:rPr lang="en-US" sz="1200" dirty="0">
                <a:hlinkClick r:id="rId4">
                  <a:extLst>
                    <a:ext uri="{A12FA001-AC4F-418D-AE19-62706E023703}">
                      <ahyp:hlinkClr xmlns:ahyp="http://schemas.microsoft.com/office/drawing/2018/hyperlinkcolor" val="tx"/>
                    </a:ext>
                  </a:extLst>
                </a:hlinkClick>
              </a:rPr>
              <a:t>https://www.hiv.gov/blog/too-many-people-living-hiv-us-don-t-know-it#:~:text=But%20not%20all%20of%20them,they%20are%20living%20with%20HIV</a:t>
            </a:r>
            <a:r>
              <a:rPr lang="en-US" sz="1200" dirty="0"/>
              <a:t>.</a:t>
            </a:r>
          </a:p>
          <a:p>
            <a:endParaRPr lang="en-US" sz="1200" dirty="0"/>
          </a:p>
          <a:p>
            <a:r>
              <a:rPr lang="en-US" sz="1200" dirty="0">
                <a:hlinkClick r:id="rId5">
                  <a:extLst>
                    <a:ext uri="{A12FA001-AC4F-418D-AE19-62706E023703}">
                      <ahyp:hlinkClr xmlns:ahyp="http://schemas.microsoft.com/office/drawing/2018/hyperlinkcolor" val="tx"/>
                    </a:ext>
                  </a:extLst>
                </a:hlinkClick>
              </a:rPr>
              <a:t>https://www.cdc.gov/hiv/testing/index.html#:~:text=Background,know%20they%20have%20the%20virus</a:t>
            </a:r>
            <a:r>
              <a:rPr lang="en-US" sz="1200" dirty="0"/>
              <a:t>.</a:t>
            </a:r>
          </a:p>
          <a:p>
            <a:endParaRPr lang="en-US" sz="1200" dirty="0"/>
          </a:p>
          <a:p>
            <a:r>
              <a:rPr lang="en-US" sz="1200" dirty="0"/>
              <a:t>Reported Primary and Secondary Syphilis Cases in the United States: Implications for HIV Infection. Sex </a:t>
            </a:r>
            <a:r>
              <a:rPr lang="en-US" sz="1200" dirty="0" err="1"/>
              <a:t>Transm</a:t>
            </a:r>
            <a:r>
              <a:rPr lang="en-US" sz="1200" dirty="0"/>
              <a:t> Dis. 2018 Sep;45(9S Suppl 1):S42-S47.</a:t>
            </a:r>
          </a:p>
          <a:p>
            <a:endParaRPr lang="en-US" sz="1200" dirty="0"/>
          </a:p>
          <a:p>
            <a:r>
              <a:rPr lang="en-US" sz="1200" dirty="0"/>
              <a:t>https://www.cdc.gov/std/statistics/default.htm</a:t>
            </a:r>
          </a:p>
        </p:txBody>
      </p:sp>
      <p:sp>
        <p:nvSpPr>
          <p:cNvPr id="4" name="Slide Number Placeholder 3"/>
          <p:cNvSpPr>
            <a:spLocks noGrp="1"/>
          </p:cNvSpPr>
          <p:nvPr>
            <p:ph type="sldNum" sz="quarter" idx="5"/>
          </p:nvPr>
        </p:nvSpPr>
        <p:spPr/>
        <p:txBody>
          <a:bodyPr/>
          <a:lstStyle/>
          <a:p>
            <a:fld id="{5E80E407-ADDF-4962-B6D7-F4F58EBD9CFD}" type="slidenum">
              <a:rPr lang="en-US" smtClean="0"/>
              <a:t>4</a:t>
            </a:fld>
            <a:endParaRPr lang="en-US"/>
          </a:p>
        </p:txBody>
      </p:sp>
    </p:spTree>
    <p:extLst>
      <p:ext uri="{BB962C8B-B14F-4D97-AF65-F5344CB8AC3E}">
        <p14:creationId xmlns:p14="http://schemas.microsoft.com/office/powerpoint/2010/main" val="783503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hlinkClick r:id="rId3"/>
              </a:rPr>
              <a:t>https://www.cdc.gov/mmwr/preview/mmwrhtml/mm6444a3.htm</a:t>
            </a:r>
            <a:endParaRPr lang="en-US" sz="1200" dirty="0"/>
          </a:p>
          <a:p>
            <a:r>
              <a:rPr lang="en-US" sz="1200" b="0" i="0" dirty="0">
                <a:effectLst/>
                <a:latin typeface="Calibri" panose="020F0502020204030204" pitchFamily="34" charset="0"/>
                <a:hlinkClick r:id="rId4"/>
              </a:rPr>
              <a:t>https://uspreventiveservicestaskforce.org/uspstf/recommendation/syphilis-infection-in-pregnancy-screening</a:t>
            </a:r>
            <a:br>
              <a:rPr lang="en-US" sz="1200" b="0" i="0" dirty="0">
                <a:effectLst/>
                <a:latin typeface="Calibri" panose="020F0502020204030204" pitchFamily="34" charset="0"/>
              </a:rPr>
            </a:br>
            <a:r>
              <a:rPr lang="en-US" sz="1200" b="0" i="0" dirty="0">
                <a:effectLst/>
                <a:latin typeface="Calibri" panose="020F0502020204030204" pitchFamily="34" charset="0"/>
                <a:hlinkClick r:id="rId5"/>
              </a:rPr>
              <a:t>https://www.ncsddc.org/wp-content/uploads/2017/07/ncs_366_third_trimester_screening_brochure_page_by_page_mechanical_12-28-16.pdf</a:t>
            </a:r>
            <a:endParaRPr lang="en-US" sz="1200" b="0" i="0" dirty="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5E80E407-ADDF-4962-B6D7-F4F58EBD9CFD}" type="slidenum">
              <a:rPr lang="en-US" smtClean="0"/>
              <a:t>5</a:t>
            </a:fld>
            <a:endParaRPr lang="en-US"/>
          </a:p>
        </p:txBody>
      </p:sp>
    </p:spTree>
    <p:extLst>
      <p:ext uri="{BB962C8B-B14F-4D97-AF65-F5344CB8AC3E}">
        <p14:creationId xmlns:p14="http://schemas.microsoft.com/office/powerpoint/2010/main" val="3262043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br>
              <a:rPr lang="en-US" dirty="0"/>
            </a:br>
            <a:r>
              <a:rPr lang="en-US" dirty="0"/>
              <a:t>Verbally talk about HIV</a:t>
            </a:r>
          </a:p>
        </p:txBody>
      </p:sp>
      <p:sp>
        <p:nvSpPr>
          <p:cNvPr id="4" name="Slide Number Placeholder 3"/>
          <p:cNvSpPr>
            <a:spLocks noGrp="1"/>
          </p:cNvSpPr>
          <p:nvPr>
            <p:ph type="sldNum" sz="quarter" idx="5"/>
          </p:nvPr>
        </p:nvSpPr>
        <p:spPr/>
        <p:txBody>
          <a:bodyPr/>
          <a:lstStyle/>
          <a:p>
            <a:fld id="{6579B5BD-0615-4CEC-8A93-4560D03CB544}" type="slidenum">
              <a:rPr lang="en-US" smtClean="0"/>
              <a:t>6</a:t>
            </a:fld>
            <a:endParaRPr lang="en-US"/>
          </a:p>
        </p:txBody>
      </p:sp>
    </p:spTree>
    <p:extLst>
      <p:ext uri="{BB962C8B-B14F-4D97-AF65-F5344CB8AC3E}">
        <p14:creationId xmlns:p14="http://schemas.microsoft.com/office/powerpoint/2010/main" val="2829969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02124"/>
                </a:solidFill>
                <a:effectLst/>
                <a:latin typeface="Roboto"/>
              </a:rPr>
              <a:t>EHE is a bold plan announced in 2019 that aims to end the HIV epidemic in the United States by 2030. Agencies across the U.S. Department of Health and Human Services (HHS) developed an operational plan to pursue that goal accompanied by a request for additional resources that were provided by Congress.</a:t>
            </a:r>
            <a:endParaRPr lang="en-US" dirty="0"/>
          </a:p>
          <a:p>
            <a:endParaRPr lang="en-US" dirty="0"/>
          </a:p>
        </p:txBody>
      </p:sp>
      <p:sp>
        <p:nvSpPr>
          <p:cNvPr id="4" name="Slide Number Placeholder 3"/>
          <p:cNvSpPr>
            <a:spLocks noGrp="1"/>
          </p:cNvSpPr>
          <p:nvPr>
            <p:ph type="sldNum" sz="quarter" idx="5"/>
          </p:nvPr>
        </p:nvSpPr>
        <p:spPr/>
        <p:txBody>
          <a:bodyPr/>
          <a:lstStyle/>
          <a:p>
            <a:fld id="{5E80E407-ADDF-4962-B6D7-F4F58EBD9CFD}" type="slidenum">
              <a:rPr lang="en-US" smtClean="0"/>
              <a:t>8</a:t>
            </a:fld>
            <a:endParaRPr lang="en-US"/>
          </a:p>
        </p:txBody>
      </p:sp>
    </p:spTree>
    <p:extLst>
      <p:ext uri="{BB962C8B-B14F-4D97-AF65-F5344CB8AC3E}">
        <p14:creationId xmlns:p14="http://schemas.microsoft.com/office/powerpoint/2010/main" val="362581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080C53-8881-4658-8B55-C20F277D81C0}" type="slidenum">
              <a:rPr lang="en-US" smtClean="0"/>
              <a:t>9</a:t>
            </a:fld>
            <a:endParaRPr lang="en-US" dirty="0"/>
          </a:p>
        </p:txBody>
      </p:sp>
    </p:spTree>
    <p:extLst>
      <p:ext uri="{BB962C8B-B14F-4D97-AF65-F5344CB8AC3E}">
        <p14:creationId xmlns:p14="http://schemas.microsoft.com/office/powerpoint/2010/main" val="1801722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80E407-ADDF-4962-B6D7-F4F58EBD9CFD}" type="slidenum">
              <a:rPr lang="en-US" smtClean="0"/>
              <a:t>10</a:t>
            </a:fld>
            <a:endParaRPr lang="en-US"/>
          </a:p>
        </p:txBody>
      </p:sp>
    </p:spTree>
    <p:extLst>
      <p:ext uri="{BB962C8B-B14F-4D97-AF65-F5344CB8AC3E}">
        <p14:creationId xmlns:p14="http://schemas.microsoft.com/office/powerpoint/2010/main" val="853103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Number of tests sold INTL all time.</a:t>
            </a:r>
          </a:p>
        </p:txBody>
      </p:sp>
      <p:sp>
        <p:nvSpPr>
          <p:cNvPr id="4" name="Slide Number Placeholder 3"/>
          <p:cNvSpPr>
            <a:spLocks noGrp="1"/>
          </p:cNvSpPr>
          <p:nvPr>
            <p:ph type="sldNum" sz="quarter" idx="5"/>
          </p:nvPr>
        </p:nvSpPr>
        <p:spPr/>
        <p:txBody>
          <a:bodyPr/>
          <a:lstStyle/>
          <a:p>
            <a:fld id="{5E80E407-ADDF-4962-B6D7-F4F58EBD9CFD}" type="slidenum">
              <a:rPr lang="en-US" smtClean="0"/>
              <a:t>11</a:t>
            </a:fld>
            <a:endParaRPr lang="en-US"/>
          </a:p>
        </p:txBody>
      </p:sp>
    </p:spTree>
    <p:extLst>
      <p:ext uri="{BB962C8B-B14F-4D97-AF65-F5344CB8AC3E}">
        <p14:creationId xmlns:p14="http://schemas.microsoft.com/office/powerpoint/2010/main" val="20817715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NCHHSTP">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1"/>
            <a:ext cx="12192000" cy="1210615"/>
          </a:xfrm>
          <a:prstGeom prst="rect">
            <a:avLst/>
          </a:prstGeom>
        </p:spPr>
      </p:pic>
      <p:sp>
        <p:nvSpPr>
          <p:cNvPr id="7" name="Title 1"/>
          <p:cNvSpPr>
            <a:spLocks noGrp="1"/>
          </p:cNvSpPr>
          <p:nvPr>
            <p:ph type="title"/>
          </p:nvPr>
        </p:nvSpPr>
        <p:spPr>
          <a:xfrm>
            <a:off x="609599" y="1386071"/>
            <a:ext cx="11211969" cy="1180971"/>
          </a:xfrm>
          <a:prstGeom prst="rect">
            <a:avLst/>
          </a:prstGeom>
        </p:spPr>
        <p:txBody>
          <a:bodyPr/>
          <a:lstStyle>
            <a:lvl1pPr algn="l">
              <a:lnSpc>
                <a:spcPts val="4000"/>
              </a:lnSpc>
              <a:defRPr sz="3733" b="1" baseline="0">
                <a:solidFill>
                  <a:srgbClr val="00788A"/>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788A"/>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12020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National Center for HIV/AIDS, Viral Hepatitis, STD, and TB Prevention</a:t>
            </a:r>
          </a:p>
        </p:txBody>
      </p:sp>
    </p:spTree>
    <p:extLst>
      <p:ext uri="{BB962C8B-B14F-4D97-AF65-F5344CB8AC3E}">
        <p14:creationId xmlns:p14="http://schemas.microsoft.com/office/powerpoint/2010/main" val="1270641616"/>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5/27/2021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91771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76760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006066"/>
          </a:solidFill>
        </p:spPr>
        <p:txBody>
          <a:bodyPr wrap="square" lIns="0" tIns="0" rIns="0" bIns="0" rtlCol="0"/>
          <a:lstStyle/>
          <a:p>
            <a:endParaRPr sz="180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5/27/2021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9923859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032917"/>
            <a:ext cx="10972800" cy="384721"/>
          </a:xfrm>
          <a:prstGeom prst="rect">
            <a:avLst/>
          </a:prstGeom>
        </p:spPr>
        <p:txBody>
          <a:bodyPr anchor="b" anchorCtr="0"/>
          <a:lstStyle>
            <a:lvl1pPr>
              <a:lnSpc>
                <a:spcPts val="3000"/>
              </a:lnSpc>
              <a:defRPr sz="2800" b="1" baseline="0">
                <a:solidFill>
                  <a:schemeClr val="bg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609600" y="1600201"/>
            <a:ext cx="10972800" cy="1508105"/>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609600" y="6259736"/>
            <a:ext cx="10972800" cy="141064"/>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129446011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_NCHHSTP">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1"/>
            <a:ext cx="12192000" cy="1210615"/>
          </a:xfrm>
          <a:prstGeom prst="rect">
            <a:avLst/>
          </a:prstGeom>
        </p:spPr>
      </p:pic>
      <p:sp>
        <p:nvSpPr>
          <p:cNvPr id="7" name="Title 1"/>
          <p:cNvSpPr>
            <a:spLocks noGrp="1"/>
          </p:cNvSpPr>
          <p:nvPr>
            <p:ph type="title"/>
          </p:nvPr>
        </p:nvSpPr>
        <p:spPr>
          <a:xfrm>
            <a:off x="609599" y="1386071"/>
            <a:ext cx="11211969" cy="1180971"/>
          </a:xfrm>
          <a:prstGeom prst="rect">
            <a:avLst/>
          </a:prstGeom>
        </p:spPr>
        <p:txBody>
          <a:bodyPr/>
          <a:lstStyle>
            <a:lvl1pPr algn="l">
              <a:lnSpc>
                <a:spcPts val="4000"/>
              </a:lnSpc>
              <a:defRPr sz="3733" b="1" baseline="0">
                <a:solidFill>
                  <a:srgbClr val="00788A"/>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788A"/>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12020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National Center for HIV/AIDS, Viral Hepatitis, STD, and TB Prevention</a:t>
            </a:r>
          </a:p>
        </p:txBody>
      </p:sp>
    </p:spTree>
    <p:extLst>
      <p:ext uri="{BB962C8B-B14F-4D97-AF65-F5344CB8AC3E}">
        <p14:creationId xmlns:p14="http://schemas.microsoft.com/office/powerpoint/2010/main" val="583570153"/>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6687419"/>
            <a:ext cx="12192000" cy="179165"/>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6A71"/>
              </a:buClr>
              <a:buFont typeface="Wingdings" panose="05000000000000000000" pitchFamily="2" charset="2"/>
              <a:buChar char="§"/>
              <a:defRPr sz="2667">
                <a:solidFill>
                  <a:schemeClr val="accent4">
                    <a:lumMod val="75000"/>
                  </a:schemeClr>
                </a:solidFill>
              </a:defRPr>
            </a:lvl1pPr>
            <a:lvl2pPr>
              <a:buClr>
                <a:srgbClr val="9A4E9E"/>
              </a:buClr>
              <a:defRPr sz="2667">
                <a:solidFill>
                  <a:schemeClr val="accent4">
                    <a:lumMod val="75000"/>
                  </a:schemeClr>
                </a:solidFill>
              </a:defRPr>
            </a:lvl2pPr>
            <a:lvl3pPr>
              <a:buClr>
                <a:srgbClr val="C00000"/>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97518263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166"/>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6705601"/>
            <a:ext cx="12190928" cy="162732"/>
          </a:xfrm>
          <a:prstGeom prst="rect">
            <a:avLst/>
          </a:prstGeom>
        </p:spPr>
      </p:pic>
    </p:spTree>
    <p:extLst>
      <p:ext uri="{BB962C8B-B14F-4D97-AF65-F5344CB8AC3E}">
        <p14:creationId xmlns:p14="http://schemas.microsoft.com/office/powerpoint/2010/main" val="2943516641"/>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1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14731003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_NCHHSTP">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1"/>
            <a:ext cx="12192000" cy="1210615"/>
          </a:xfrm>
          <a:prstGeom prst="rect">
            <a:avLst/>
          </a:prstGeom>
        </p:spPr>
      </p:pic>
      <p:sp>
        <p:nvSpPr>
          <p:cNvPr id="7" name="Title 1"/>
          <p:cNvSpPr>
            <a:spLocks noGrp="1"/>
          </p:cNvSpPr>
          <p:nvPr>
            <p:ph type="title"/>
          </p:nvPr>
        </p:nvSpPr>
        <p:spPr>
          <a:xfrm>
            <a:off x="492365" y="2675611"/>
            <a:ext cx="11211969" cy="1180971"/>
          </a:xfrm>
          <a:prstGeom prst="rect">
            <a:avLst/>
          </a:prstGeom>
        </p:spPr>
        <p:txBody>
          <a:bodyPr/>
          <a:lstStyle>
            <a:lvl1pPr algn="ctr">
              <a:lnSpc>
                <a:spcPts val="4000"/>
              </a:lnSpc>
              <a:defRPr sz="5333" b="1" baseline="0">
                <a:solidFill>
                  <a:srgbClr val="00788A"/>
                </a:solidFill>
                <a:effectLst/>
                <a:latin typeface="Calibri" pitchFamily="34" charset="0"/>
              </a:defRPr>
            </a:lvl1pPr>
          </a:lstStyle>
          <a:p>
            <a:endParaRPr lang="en-US" dirty="0"/>
          </a:p>
        </p:txBody>
      </p:sp>
      <p:sp>
        <p:nvSpPr>
          <p:cNvPr id="8" name="Subtitle 2"/>
          <p:cNvSpPr>
            <a:spLocks noGrp="1"/>
          </p:cNvSpPr>
          <p:nvPr>
            <p:ph type="subTitle" idx="1"/>
          </p:nvPr>
        </p:nvSpPr>
        <p:spPr>
          <a:xfrm>
            <a:off x="1828804" y="4148889"/>
            <a:ext cx="8534400" cy="892035"/>
          </a:xfrm>
          <a:prstGeom prst="rect">
            <a:avLst/>
          </a:prstGeom>
        </p:spPr>
        <p:txBody>
          <a:bodyPr/>
          <a:lstStyle>
            <a:lvl1pPr marL="0" indent="0" algn="ctr">
              <a:buNone/>
              <a:defRPr sz="4267" b="1" baseline="0">
                <a:solidFill>
                  <a:srgbClr val="00788A"/>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6" name="TextBox 5"/>
          <p:cNvSpPr txBox="1"/>
          <p:nvPr userDrawn="1"/>
        </p:nvSpPr>
        <p:spPr>
          <a:xfrm>
            <a:off x="453281" y="120203"/>
            <a:ext cx="9909923" cy="502766"/>
          </a:xfrm>
          <a:prstGeom prst="rect">
            <a:avLst/>
          </a:prstGeom>
          <a:noFill/>
        </p:spPr>
        <p:txBody>
          <a:bodyPr wrap="square" rtlCol="0">
            <a:spAutoFit/>
          </a:bodyPr>
          <a:lstStyle/>
          <a:p>
            <a:r>
              <a:rPr lang="en-US" sz="2667" b="1" dirty="0">
                <a:solidFill>
                  <a:schemeClr val="tx2">
                    <a:lumMod val="95000"/>
                  </a:schemeClr>
                </a:solidFill>
                <a:latin typeface="Calibri" panose="020F0502020204030204" pitchFamily="34" charset="0"/>
              </a:rPr>
              <a:t>National Center for HIV/AIDS, Viral Hepatitis, STD, and TB Prevention</a:t>
            </a:r>
          </a:p>
        </p:txBody>
      </p:sp>
      <p:sp>
        <p:nvSpPr>
          <p:cNvPr id="11" name="Subtitle 2"/>
          <p:cNvSpPr txBox="1">
            <a:spLocks/>
          </p:cNvSpPr>
          <p:nvPr userDrawn="1"/>
        </p:nvSpPr>
        <p:spPr bwMode="auto">
          <a:xfrm>
            <a:off x="1844429" y="5309784"/>
            <a:ext cx="8534400" cy="892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3200" b="1" kern="1200" baseline="0">
                <a:solidFill>
                  <a:srgbClr val="00788A"/>
                </a:solidFill>
                <a:effectLst/>
                <a:latin typeface="Calibri" pitchFamily="34" charset="0"/>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Calibri" panose="020F0502020204030204" pitchFamily="34" charset="0"/>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Calibri" panose="020F0502020204030204" pitchFamily="34" charset="0"/>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Calibri" panose="020F0502020204030204" pitchFamily="34" charset="0"/>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Calibri" panose="020F0502020204030204"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sz="4267" dirty="0"/>
          </a:p>
        </p:txBody>
      </p:sp>
    </p:spTree>
    <p:extLst>
      <p:ext uri="{BB962C8B-B14F-4D97-AF65-F5344CB8AC3E}">
        <p14:creationId xmlns:p14="http://schemas.microsoft.com/office/powerpoint/2010/main" val="1221054164"/>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3467"/>
              </a:lnSpc>
              <a:defRPr sz="3200"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6687419"/>
            <a:ext cx="12192000" cy="179165"/>
          </a:xfrm>
          <a:prstGeom prst="rect">
            <a:avLst/>
          </a:prstGeom>
        </p:spPr>
      </p:pic>
    </p:spTree>
    <p:extLst>
      <p:ext uri="{BB962C8B-B14F-4D97-AF65-F5344CB8AC3E}">
        <p14:creationId xmlns:p14="http://schemas.microsoft.com/office/powerpoint/2010/main" val="84865781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6687419"/>
            <a:ext cx="12192000" cy="179165"/>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788A"/>
              </a:buClr>
              <a:buFont typeface="Wingdings" panose="05000000000000000000" pitchFamily="2" charset="2"/>
              <a:buChar char="§"/>
              <a:defRPr sz="3200" b="1">
                <a:solidFill>
                  <a:srgbClr val="00788A"/>
                </a:solidFill>
              </a:defRPr>
            </a:lvl1pPr>
            <a:lvl2pPr>
              <a:buClr>
                <a:srgbClr val="9A4E9E"/>
              </a:buClr>
              <a:defRPr sz="2667">
                <a:solidFill>
                  <a:schemeClr val="accent4">
                    <a:lumMod val="75000"/>
                  </a:schemeClr>
                </a:solidFill>
              </a:defRPr>
            </a:lvl2pPr>
            <a:lvl3pPr>
              <a:buClr>
                <a:srgbClr val="C00000"/>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61953646"/>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3467"/>
              </a:lnSpc>
              <a:defRPr sz="3200"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6687419"/>
            <a:ext cx="12192000" cy="179165"/>
          </a:xfrm>
          <a:prstGeom prst="rect">
            <a:avLst/>
          </a:prstGeom>
        </p:spPr>
      </p:pic>
    </p:spTree>
    <p:extLst>
      <p:ext uri="{BB962C8B-B14F-4D97-AF65-F5344CB8AC3E}">
        <p14:creationId xmlns:p14="http://schemas.microsoft.com/office/powerpoint/2010/main" val="228875272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3467"/>
              </a:lnSpc>
              <a:defRPr sz="3200" b="1" baseline="0">
                <a:solidFill>
                  <a:srgbClr val="00788A"/>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5F5F5F"/>
                </a:solidFill>
                <a:latin typeface="Calibri" pitchFamily="34" charset="0"/>
              </a:defRPr>
            </a:lvl1pPr>
            <a:lvl2pPr marL="990575" indent="-380990">
              <a:buClr>
                <a:srgbClr val="005984"/>
              </a:buClr>
              <a:buSzPct val="100000"/>
              <a:buFont typeface="Arial" panose="020B0604020202020204" pitchFamily="34" charset="0"/>
              <a:buChar char="•"/>
              <a:defRPr sz="2667">
                <a:solidFill>
                  <a:srgbClr val="5F5F5F"/>
                </a:solidFill>
              </a:defRPr>
            </a:lvl2pPr>
            <a:lvl3pPr>
              <a:buClrTx/>
              <a:buSzPct val="100000"/>
              <a:buFont typeface="Arial" pitchFamily="34" charset="0"/>
              <a:buChar char="•"/>
              <a:defRPr sz="2400">
                <a:solidFill>
                  <a:srgbClr val="5F5F5F"/>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5F5F5F"/>
                </a:solidFill>
                <a:latin typeface="Calibri" pitchFamily="34" charset="0"/>
              </a:defRPr>
            </a:lvl1pPr>
            <a:lvl2pPr marL="990575" indent="-380990">
              <a:buClr>
                <a:srgbClr val="005984"/>
              </a:buClr>
              <a:buSzPct val="100000"/>
              <a:buFont typeface="Arial" panose="020B0604020202020204" pitchFamily="34" charset="0"/>
              <a:buChar char="•"/>
              <a:defRPr sz="2667">
                <a:solidFill>
                  <a:srgbClr val="5F5F5F"/>
                </a:solidFill>
              </a:defRPr>
            </a:lvl2pPr>
            <a:lvl3pPr>
              <a:buClrTx/>
              <a:buSzPct val="100000"/>
              <a:buFont typeface="Arial" pitchFamily="34" charset="0"/>
              <a:buChar char="•"/>
              <a:defRPr sz="2400">
                <a:solidFill>
                  <a:srgbClr val="5F5F5F"/>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6705601"/>
            <a:ext cx="12190928" cy="162732"/>
          </a:xfrm>
          <a:prstGeom prst="rect">
            <a:avLst/>
          </a:prstGeom>
        </p:spPr>
      </p:pic>
    </p:spTree>
    <p:extLst>
      <p:ext uri="{BB962C8B-B14F-4D97-AF65-F5344CB8AC3E}">
        <p14:creationId xmlns:p14="http://schemas.microsoft.com/office/powerpoint/2010/main" val="2627564938"/>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1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99800329"/>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00202"/>
            <a:ext cx="10363200" cy="1470025"/>
          </a:xfrm>
        </p:spPr>
        <p:txBody>
          <a:bodyPr/>
          <a:lstStyle>
            <a:lvl1pPr>
              <a:defRPr b="1">
                <a:solidFill>
                  <a:srgbClr val="223868"/>
                </a:solidFill>
              </a:defRPr>
            </a:lvl1pPr>
          </a:lstStyle>
          <a:p>
            <a:r>
              <a:rPr lang="en-US" dirty="0"/>
              <a:t>Click to edit Master title style</a:t>
            </a:r>
          </a:p>
        </p:txBody>
      </p:sp>
      <p:sp>
        <p:nvSpPr>
          <p:cNvPr id="3" name="Subtitle 2"/>
          <p:cNvSpPr>
            <a:spLocks noGrp="1"/>
          </p:cNvSpPr>
          <p:nvPr>
            <p:ph type="subTitle" idx="1"/>
          </p:nvPr>
        </p:nvSpPr>
        <p:spPr>
          <a:xfrm>
            <a:off x="914400" y="3937000"/>
            <a:ext cx="7620000" cy="1752600"/>
          </a:xfrm>
        </p:spPr>
        <p:txBody>
          <a:bodyPr/>
          <a:lstStyle>
            <a:lvl1pPr marL="0" indent="0" algn="ctr">
              <a:buNone/>
              <a:defRPr>
                <a:solidFill>
                  <a:srgbClr val="3972A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F63AC6E7-93B1-43E6-8179-D65DBB058ED1}" type="datetime1">
              <a:rPr lang="en-US" smtClean="0"/>
              <a:t>5/27/2021</a:t>
            </a:fld>
            <a:endParaRPr lang="en-US"/>
          </a:p>
        </p:txBody>
      </p:sp>
      <p:sp>
        <p:nvSpPr>
          <p:cNvPr id="5" name="Footer Placeholder 4"/>
          <p:cNvSpPr>
            <a:spLocks noGrp="1"/>
          </p:cNvSpPr>
          <p:nvPr>
            <p:ph type="ftr" sz="quarter" idx="11"/>
          </p:nvPr>
        </p:nvSpPr>
        <p:spPr/>
        <p:txBody>
          <a:bodyPr/>
          <a:lstStyle/>
          <a:p>
            <a:endParaRPr lang="en-US"/>
          </a:p>
        </p:txBody>
      </p:sp>
      <p:sp>
        <p:nvSpPr>
          <p:cNvPr id="8" name="TextBox 7"/>
          <p:cNvSpPr txBox="1"/>
          <p:nvPr userDrawn="1"/>
        </p:nvSpPr>
        <p:spPr>
          <a:xfrm>
            <a:off x="-51559" y="-25400"/>
            <a:ext cx="12395200" cy="369332"/>
          </a:xfrm>
          <a:prstGeom prst="rect">
            <a:avLst/>
          </a:prstGeom>
          <a:solidFill>
            <a:srgbClr val="223868"/>
          </a:solidFill>
        </p:spPr>
        <p:txBody>
          <a:bodyPr wrap="square" rtlCol="0">
            <a:spAutoFit/>
          </a:bodyPr>
          <a:lstStyle/>
          <a:p>
            <a:endParaRPr lang="en-US" sz="1800" dirty="0"/>
          </a:p>
        </p:txBody>
      </p:sp>
      <p:sp>
        <p:nvSpPr>
          <p:cNvPr id="9" name="Rectangle 8"/>
          <p:cNvSpPr/>
          <p:nvPr userDrawn="1"/>
        </p:nvSpPr>
        <p:spPr>
          <a:xfrm>
            <a:off x="-101600" y="474331"/>
            <a:ext cx="12395200" cy="109871"/>
          </a:xfrm>
          <a:prstGeom prst="rect">
            <a:avLst/>
          </a:prstGeom>
          <a:solidFill>
            <a:srgbClr val="1EC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6336" y="3429001"/>
            <a:ext cx="2672864" cy="2865309"/>
          </a:xfrm>
          <a:prstGeom prst="rect">
            <a:avLst/>
          </a:prstGeom>
        </p:spPr>
      </p:pic>
      <p:sp>
        <p:nvSpPr>
          <p:cNvPr id="6" name="Slide Number Placeholder 5"/>
          <p:cNvSpPr>
            <a:spLocks noGrp="1"/>
          </p:cNvSpPr>
          <p:nvPr>
            <p:ph type="sldNum" sz="quarter" idx="12"/>
          </p:nvPr>
        </p:nvSpPr>
        <p:spPr/>
        <p:txBody>
          <a:bodyPr/>
          <a:lstStyle/>
          <a:p>
            <a:fld id="{861C3E1E-93A6-479F-B1D5-A63A37D5CF1E}" type="slidenum">
              <a:rPr lang="en-US" smtClean="0"/>
              <a:t>‹#›</a:t>
            </a:fld>
            <a:endParaRPr lang="en-US"/>
          </a:p>
        </p:txBody>
      </p:sp>
    </p:spTree>
    <p:extLst>
      <p:ext uri="{BB962C8B-B14F-4D97-AF65-F5344CB8AC3E}">
        <p14:creationId xmlns:p14="http://schemas.microsoft.com/office/powerpoint/2010/main" val="3821886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solidFill>
                  <a:srgbClr val="223868"/>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223868"/>
                </a:solidFill>
              </a:defRPr>
            </a:lvl1pPr>
            <a:lvl2pPr>
              <a:defRPr>
                <a:solidFill>
                  <a:srgbClr val="3972A9"/>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08138FA-C1D2-4C3C-B628-7784BD9F9119}" type="datetime1">
              <a:rPr lang="en-US" smtClean="0"/>
              <a:t>5/27/2021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ctr"/>
            <a:fld id="{2A5ADF7A-0320-44A1-B7A5-5937CB444030}" type="slidenum">
              <a:rPr lang="en-US" smtClean="0"/>
              <a:pPr algn="ct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30208" y="6293556"/>
            <a:ext cx="729269" cy="488247"/>
          </a:xfrm>
          <a:prstGeom prst="rect">
            <a:avLst/>
          </a:prstGeom>
        </p:spPr>
      </p:pic>
      <p:sp>
        <p:nvSpPr>
          <p:cNvPr id="8" name="Rectangle 7"/>
          <p:cNvSpPr/>
          <p:nvPr userDrawn="1"/>
        </p:nvSpPr>
        <p:spPr>
          <a:xfrm>
            <a:off x="675862" y="1258907"/>
            <a:ext cx="10840277" cy="76200"/>
          </a:xfrm>
          <a:prstGeom prst="rect">
            <a:avLst/>
          </a:prstGeom>
          <a:solidFill>
            <a:srgbClr val="1EC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extBox 8"/>
          <p:cNvSpPr txBox="1"/>
          <p:nvPr userDrawn="1"/>
        </p:nvSpPr>
        <p:spPr>
          <a:xfrm>
            <a:off x="-160740" y="6151047"/>
            <a:ext cx="12395200" cy="369332"/>
          </a:xfrm>
          <a:prstGeom prst="rect">
            <a:avLst/>
          </a:prstGeom>
          <a:solidFill>
            <a:srgbClr val="223868"/>
          </a:solidFill>
        </p:spPr>
        <p:txBody>
          <a:bodyPr wrap="square" rtlCol="0">
            <a:spAutoFit/>
          </a:bodyPr>
          <a:lstStyle/>
          <a:p>
            <a:endParaRPr lang="en-US" sz="1800" dirty="0"/>
          </a:p>
        </p:txBody>
      </p:sp>
    </p:spTree>
    <p:extLst>
      <p:ext uri="{BB962C8B-B14F-4D97-AF65-F5344CB8AC3E}">
        <p14:creationId xmlns:p14="http://schemas.microsoft.com/office/powerpoint/2010/main" val="21133580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55260" y="2819401"/>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1A6CE7-27C6-454E-A382-05EFBD9ECEEC}" type="datetime1">
              <a:rPr lang="en-US" smtClean="0"/>
              <a:t>5/27/2021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C3E1E-93A6-479F-B1D5-A63A37D5CF1E}" type="slidenum">
              <a:rPr lang="en-US" smtClean="0"/>
              <a:t>‹#›</a:t>
            </a:fld>
            <a:endParaRPr lang="en-US"/>
          </a:p>
        </p:txBody>
      </p:sp>
      <p:sp>
        <p:nvSpPr>
          <p:cNvPr id="7" name="TextBox 6"/>
          <p:cNvSpPr txBox="1"/>
          <p:nvPr userDrawn="1"/>
        </p:nvSpPr>
        <p:spPr>
          <a:xfrm>
            <a:off x="-160740" y="6151047"/>
            <a:ext cx="12395200" cy="369332"/>
          </a:xfrm>
          <a:prstGeom prst="rect">
            <a:avLst/>
          </a:prstGeom>
          <a:solidFill>
            <a:srgbClr val="223868"/>
          </a:solidFill>
        </p:spPr>
        <p:txBody>
          <a:bodyPr wrap="square" rtlCol="0">
            <a:spAutoFit/>
          </a:bodyPr>
          <a:lstStyle/>
          <a:p>
            <a:endParaRPr lang="en-US" sz="1800" dirty="0"/>
          </a:p>
        </p:txBody>
      </p:sp>
    </p:spTree>
    <p:extLst>
      <p:ext uri="{BB962C8B-B14F-4D97-AF65-F5344CB8AC3E}">
        <p14:creationId xmlns:p14="http://schemas.microsoft.com/office/powerpoint/2010/main" val="28311713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solidFill>
                  <a:srgbClr val="223868"/>
                </a:solidFill>
              </a:defRPr>
            </a:lvl1pPr>
          </a:lstStyle>
          <a:p>
            <a:r>
              <a:rPr lang="en-US" dirty="0"/>
              <a:t>Click to edit Master title style</a:t>
            </a:r>
          </a:p>
        </p:txBody>
      </p:sp>
      <p:sp>
        <p:nvSpPr>
          <p:cNvPr id="3" name="Content Placeholder 2"/>
          <p:cNvSpPr>
            <a:spLocks noGrp="1"/>
          </p:cNvSpPr>
          <p:nvPr>
            <p:ph sz="half" idx="1"/>
          </p:nvPr>
        </p:nvSpPr>
        <p:spPr>
          <a:xfrm>
            <a:off x="508000" y="1498601"/>
            <a:ext cx="5384800" cy="3394075"/>
          </a:xfrm>
        </p:spPr>
        <p:txBody>
          <a:bodyPr/>
          <a:lstStyle>
            <a:lvl1pPr>
              <a:defRPr sz="2800">
                <a:solidFill>
                  <a:srgbClr val="223868"/>
                </a:solidFill>
              </a:defRPr>
            </a:lvl1pPr>
            <a:lvl2pPr>
              <a:defRPr sz="2400">
                <a:solidFill>
                  <a:srgbClr val="3972A9"/>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34683" y="1498601"/>
            <a:ext cx="5384800" cy="3394075"/>
          </a:xfrm>
        </p:spPr>
        <p:txBody>
          <a:bodyPr/>
          <a:lstStyle>
            <a:lvl1pPr>
              <a:defRPr sz="2800">
                <a:solidFill>
                  <a:srgbClr val="223868"/>
                </a:solidFill>
              </a:defRPr>
            </a:lvl1pPr>
            <a:lvl2pPr>
              <a:defRPr sz="2400">
                <a:solidFill>
                  <a:srgbClr val="3972A9"/>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D85A65A0-DD5F-497A-A549-F39940CD88E5}" type="datetime1">
              <a:rPr lang="en-US" smtClean="0"/>
              <a:t>5/27/2021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lgn="ctr"/>
            <a:fld id="{2A5ADF7A-0320-44A1-B7A5-5937CB444030}" type="slidenum">
              <a:rPr lang="en-US" smtClean="0"/>
              <a:pPr algn="ctr"/>
              <a:t>‹#›</a:t>
            </a:fld>
            <a:endParaRPr lang="en-US" dirty="0"/>
          </a:p>
        </p:txBody>
      </p:sp>
      <p:sp>
        <p:nvSpPr>
          <p:cNvPr id="8" name="Rectangle 7"/>
          <p:cNvSpPr/>
          <p:nvPr userDrawn="1"/>
        </p:nvSpPr>
        <p:spPr>
          <a:xfrm>
            <a:off x="675862" y="1295400"/>
            <a:ext cx="10840277" cy="76200"/>
          </a:xfrm>
          <a:prstGeom prst="rect">
            <a:avLst/>
          </a:prstGeom>
          <a:solidFill>
            <a:srgbClr val="1EC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30208" y="6293556"/>
            <a:ext cx="729269" cy="488247"/>
          </a:xfrm>
          <a:prstGeom prst="rect">
            <a:avLst/>
          </a:prstGeom>
        </p:spPr>
      </p:pic>
      <p:sp>
        <p:nvSpPr>
          <p:cNvPr id="10" name="TextBox 9"/>
          <p:cNvSpPr txBox="1"/>
          <p:nvPr userDrawn="1"/>
        </p:nvSpPr>
        <p:spPr>
          <a:xfrm>
            <a:off x="-101600" y="6194777"/>
            <a:ext cx="12395200" cy="369332"/>
          </a:xfrm>
          <a:prstGeom prst="rect">
            <a:avLst/>
          </a:prstGeom>
          <a:solidFill>
            <a:srgbClr val="223868"/>
          </a:solidFill>
        </p:spPr>
        <p:txBody>
          <a:bodyPr wrap="square" rtlCol="0">
            <a:spAutoFit/>
          </a:bodyPr>
          <a:lstStyle/>
          <a:p>
            <a:endParaRPr lang="en-US" sz="1800" dirty="0"/>
          </a:p>
        </p:txBody>
      </p:sp>
    </p:spTree>
    <p:extLst>
      <p:ext uri="{BB962C8B-B14F-4D97-AF65-F5344CB8AC3E}">
        <p14:creationId xmlns:p14="http://schemas.microsoft.com/office/powerpoint/2010/main" val="14386176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lgn="l">
              <a:defRPr b="1">
                <a:solidFill>
                  <a:srgbClr val="223868"/>
                </a:solidFill>
              </a:defRPr>
            </a:lvl1pPr>
          </a:lstStyle>
          <a:p>
            <a:r>
              <a:rPr lang="en-US" dirty="0"/>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C784E0A-89E0-4A05-8FB0-7C9EE16B48E6}" type="datetime1">
              <a:rPr lang="en-US" smtClean="0"/>
              <a:t>5/27/2021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1C3E1E-93A6-479F-B1D5-A63A37D5CF1E}" type="slidenum">
              <a:rPr lang="en-US" smtClean="0"/>
              <a:t>‹#›</a:t>
            </a:fld>
            <a:endParaRPr lang="en-US"/>
          </a:p>
        </p:txBody>
      </p:sp>
      <p:sp>
        <p:nvSpPr>
          <p:cNvPr id="10" name="TextBox 9"/>
          <p:cNvSpPr txBox="1"/>
          <p:nvPr userDrawn="1"/>
        </p:nvSpPr>
        <p:spPr>
          <a:xfrm>
            <a:off x="-101600" y="6194777"/>
            <a:ext cx="12395200" cy="369332"/>
          </a:xfrm>
          <a:prstGeom prst="rect">
            <a:avLst/>
          </a:prstGeom>
          <a:solidFill>
            <a:srgbClr val="223868"/>
          </a:solidFill>
        </p:spPr>
        <p:txBody>
          <a:bodyPr wrap="square" rtlCol="0">
            <a:spAutoFit/>
          </a:bodyPr>
          <a:lstStyle/>
          <a:p>
            <a:endParaRPr lang="en-US" sz="1800" dirty="0"/>
          </a:p>
        </p:txBody>
      </p:sp>
    </p:spTree>
    <p:extLst>
      <p:ext uri="{BB962C8B-B14F-4D97-AF65-F5344CB8AC3E}">
        <p14:creationId xmlns:p14="http://schemas.microsoft.com/office/powerpoint/2010/main" val="42771644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solidFill>
                  <a:srgbClr val="223868"/>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48148876-7A2B-4F47-9A39-41FC217EBE8D}" type="datetime1">
              <a:rPr lang="en-US" smtClean="0"/>
              <a:t>5/27/2021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1C3E1E-93A6-479F-B1D5-A63A37D5CF1E}" type="slidenum">
              <a:rPr lang="en-US" smtClean="0"/>
              <a:t>‹#›</a:t>
            </a:fld>
            <a:endParaRPr lang="en-US"/>
          </a:p>
        </p:txBody>
      </p:sp>
      <p:sp>
        <p:nvSpPr>
          <p:cNvPr id="6" name="TextBox 5"/>
          <p:cNvSpPr txBox="1"/>
          <p:nvPr userDrawn="1"/>
        </p:nvSpPr>
        <p:spPr>
          <a:xfrm>
            <a:off x="-101600" y="6194777"/>
            <a:ext cx="12395200" cy="369332"/>
          </a:xfrm>
          <a:prstGeom prst="rect">
            <a:avLst/>
          </a:prstGeom>
          <a:solidFill>
            <a:srgbClr val="223868"/>
          </a:solidFill>
        </p:spPr>
        <p:txBody>
          <a:bodyPr wrap="square" rtlCol="0">
            <a:spAutoFit/>
          </a:bodyPr>
          <a:lstStyle/>
          <a:p>
            <a:endParaRPr lang="en-US" sz="1800" dirty="0"/>
          </a:p>
        </p:txBody>
      </p:sp>
    </p:spTree>
    <p:extLst>
      <p:ext uri="{BB962C8B-B14F-4D97-AF65-F5344CB8AC3E}">
        <p14:creationId xmlns:p14="http://schemas.microsoft.com/office/powerpoint/2010/main" val="11804234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7C12A1-8374-470A-8F5D-E11E45B6D64A}" type="datetime1">
              <a:rPr lang="en-US" smtClean="0"/>
              <a:t>5/27/2021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1C3E1E-93A6-479F-B1D5-A63A37D5CF1E}" type="slidenum">
              <a:rPr lang="en-US" smtClean="0"/>
              <a:t>‹#›</a:t>
            </a:fld>
            <a:endParaRPr lang="en-US"/>
          </a:p>
        </p:txBody>
      </p:sp>
      <p:sp>
        <p:nvSpPr>
          <p:cNvPr id="5" name="TextBox 4"/>
          <p:cNvSpPr txBox="1"/>
          <p:nvPr userDrawn="1"/>
        </p:nvSpPr>
        <p:spPr>
          <a:xfrm>
            <a:off x="-101600" y="6194777"/>
            <a:ext cx="12395200" cy="369332"/>
          </a:xfrm>
          <a:prstGeom prst="rect">
            <a:avLst/>
          </a:prstGeom>
          <a:solidFill>
            <a:srgbClr val="223868"/>
          </a:solidFill>
        </p:spPr>
        <p:txBody>
          <a:bodyPr wrap="square" rtlCol="0">
            <a:spAutoFit/>
          </a:bodyPr>
          <a:lstStyle/>
          <a:p>
            <a:endParaRPr lang="en-US" sz="1800" dirty="0"/>
          </a:p>
        </p:txBody>
      </p:sp>
    </p:spTree>
    <p:extLst>
      <p:ext uri="{BB962C8B-B14F-4D97-AF65-F5344CB8AC3E}">
        <p14:creationId xmlns:p14="http://schemas.microsoft.com/office/powerpoint/2010/main" val="1710269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788A"/>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5F5F5F"/>
                </a:solidFill>
                <a:latin typeface="Calibri" pitchFamily="34" charset="0"/>
              </a:defRPr>
            </a:lvl1pPr>
            <a:lvl2pPr marL="990575" indent="-380990">
              <a:buClr>
                <a:srgbClr val="005984"/>
              </a:buClr>
              <a:buSzPct val="100000"/>
              <a:buFont typeface="Arial" panose="020B0604020202020204" pitchFamily="34" charset="0"/>
              <a:buChar char="•"/>
              <a:defRPr sz="2667">
                <a:solidFill>
                  <a:srgbClr val="5F5F5F"/>
                </a:solidFill>
              </a:defRPr>
            </a:lvl2pPr>
            <a:lvl3pPr>
              <a:buClrTx/>
              <a:buSzPct val="100000"/>
              <a:buFont typeface="Arial" pitchFamily="34" charset="0"/>
              <a:buChar char="•"/>
              <a:defRPr sz="2400">
                <a:solidFill>
                  <a:srgbClr val="5F5F5F"/>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5F5F5F"/>
                </a:solidFill>
                <a:latin typeface="Calibri" pitchFamily="34" charset="0"/>
              </a:defRPr>
            </a:lvl1pPr>
            <a:lvl2pPr marL="990575" indent="-380990">
              <a:buClr>
                <a:srgbClr val="005984"/>
              </a:buClr>
              <a:buSzPct val="100000"/>
              <a:buFont typeface="Arial" panose="020B0604020202020204" pitchFamily="34" charset="0"/>
              <a:buChar char="•"/>
              <a:defRPr sz="2667">
                <a:solidFill>
                  <a:srgbClr val="5F5F5F"/>
                </a:solidFill>
              </a:defRPr>
            </a:lvl2pPr>
            <a:lvl3pPr>
              <a:buClrTx/>
              <a:buSzPct val="100000"/>
              <a:buFont typeface="Arial" pitchFamily="34" charset="0"/>
              <a:buChar char="•"/>
              <a:defRPr sz="2400">
                <a:solidFill>
                  <a:srgbClr val="5F5F5F"/>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6705601"/>
            <a:ext cx="12190928" cy="162732"/>
          </a:xfrm>
          <a:prstGeom prst="rect">
            <a:avLst/>
          </a:prstGeom>
        </p:spPr>
      </p:pic>
    </p:spTree>
    <p:extLst>
      <p:ext uri="{BB962C8B-B14F-4D97-AF65-F5344CB8AC3E}">
        <p14:creationId xmlns:p14="http://schemas.microsoft.com/office/powerpoint/2010/main" val="2633693954"/>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6"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6"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CA20A7-8E7C-4B71-9D70-E8BC1C8D2A2D}" type="datetime1">
              <a:rPr lang="en-US" smtClean="0"/>
              <a:t>5/27/2021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1C3E1E-93A6-479F-B1D5-A63A37D5CF1E}" type="slidenum">
              <a:rPr lang="en-US" smtClean="0"/>
              <a:t>‹#›</a:t>
            </a:fld>
            <a:endParaRPr lang="en-US"/>
          </a:p>
        </p:txBody>
      </p:sp>
    </p:spTree>
    <p:extLst>
      <p:ext uri="{BB962C8B-B14F-4D97-AF65-F5344CB8AC3E}">
        <p14:creationId xmlns:p14="http://schemas.microsoft.com/office/powerpoint/2010/main" val="24380150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40"/>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0D76CB-C5F0-4EE2-9019-85264534B9C0}" type="datetime1">
              <a:rPr lang="en-US" smtClean="0"/>
              <a:t>5/27/2021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1C3E1E-93A6-479F-B1D5-A63A37D5CF1E}" type="slidenum">
              <a:rPr lang="en-US" smtClean="0"/>
              <a:t>‹#›</a:t>
            </a:fld>
            <a:endParaRPr lang="en-US"/>
          </a:p>
        </p:txBody>
      </p:sp>
    </p:spTree>
    <p:extLst>
      <p:ext uri="{BB962C8B-B14F-4D97-AF65-F5344CB8AC3E}">
        <p14:creationId xmlns:p14="http://schemas.microsoft.com/office/powerpoint/2010/main" val="18487026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517ABF-4807-4FFC-97FC-1D08BFC6081F}" type="datetime1">
              <a:rPr lang="en-US" smtClean="0"/>
              <a:t>5/27/2021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C3E1E-93A6-479F-B1D5-A63A37D5CF1E}" type="slidenum">
              <a:rPr lang="en-US" smtClean="0"/>
              <a:t>‹#›</a:t>
            </a:fld>
            <a:endParaRPr lang="en-US"/>
          </a:p>
        </p:txBody>
      </p:sp>
    </p:spTree>
    <p:extLst>
      <p:ext uri="{BB962C8B-B14F-4D97-AF65-F5344CB8AC3E}">
        <p14:creationId xmlns:p14="http://schemas.microsoft.com/office/powerpoint/2010/main" val="35524213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7"/>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7"/>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F5B07B-3980-4F8A-A688-D783D3505230}" type="datetime1">
              <a:rPr lang="en-US" smtClean="0"/>
              <a:t>5/27/2021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C3E1E-93A6-479F-B1D5-A63A37D5CF1E}" type="slidenum">
              <a:rPr lang="en-US" smtClean="0"/>
              <a:t>‹#›</a:t>
            </a:fld>
            <a:endParaRPr lang="en-US"/>
          </a:p>
        </p:txBody>
      </p:sp>
    </p:spTree>
    <p:extLst>
      <p:ext uri="{BB962C8B-B14F-4D97-AF65-F5344CB8AC3E}">
        <p14:creationId xmlns:p14="http://schemas.microsoft.com/office/powerpoint/2010/main" val="3798284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1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37273348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7793" y="159658"/>
            <a:ext cx="6820268" cy="1480980"/>
          </a:xfrm>
        </p:spPr>
        <p:txBody>
          <a:bodyPr anchor="b">
            <a:noAutofit/>
          </a:bodyPr>
          <a:lstStyle>
            <a:lvl1pPr>
              <a:defRPr sz="5000" b="1">
                <a:solidFill>
                  <a:schemeClr val="bg1"/>
                </a:solidFill>
              </a:defRPr>
            </a:lvl1pPr>
          </a:lstStyle>
          <a:p>
            <a:r>
              <a:rPr lang="en-US"/>
              <a:t>Click to edit Master title style</a:t>
            </a:r>
            <a:endParaRPr lang="en-US" dirty="0"/>
          </a:p>
        </p:txBody>
      </p:sp>
      <p:sp>
        <p:nvSpPr>
          <p:cNvPr id="27" name="Text Placeholder 26"/>
          <p:cNvSpPr>
            <a:spLocks noGrp="1"/>
          </p:cNvSpPr>
          <p:nvPr>
            <p:ph type="body" sz="quarter" idx="14"/>
          </p:nvPr>
        </p:nvSpPr>
        <p:spPr>
          <a:xfrm>
            <a:off x="577793" y="2220686"/>
            <a:ext cx="7975959" cy="3882315"/>
          </a:xfrm>
        </p:spPr>
        <p:txBody>
          <a:bodyPr>
            <a:normAutofit/>
          </a:bodyPr>
          <a:lstStyle>
            <a:lvl1pPr>
              <a:defRPr sz="2400">
                <a:solidFill>
                  <a:schemeClr val="bg1"/>
                </a:solidFill>
              </a:defRPr>
            </a:lvl1pPr>
            <a:lvl2pPr>
              <a:defRPr sz="2400">
                <a:solidFill>
                  <a:schemeClr val="bg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a:t>Edit Master text styles</a:t>
            </a:r>
          </a:p>
          <a:p>
            <a:pPr lvl="1"/>
            <a:r>
              <a:rPr lang="en-US"/>
              <a:t>Second level</a:t>
            </a:r>
          </a:p>
        </p:txBody>
      </p:sp>
      <p:sp>
        <p:nvSpPr>
          <p:cNvPr id="12" name="Picture Placeholder 14"/>
          <p:cNvSpPr>
            <a:spLocks noGrp="1"/>
          </p:cNvSpPr>
          <p:nvPr>
            <p:ph type="pic" sz="quarter" idx="13"/>
          </p:nvPr>
        </p:nvSpPr>
        <p:spPr>
          <a:xfrm>
            <a:off x="9206366" y="2608344"/>
            <a:ext cx="2375068" cy="2800896"/>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r>
              <a:rPr lang="en-US" dirty="0"/>
              <a:t>Click icon to add picture</a:t>
            </a:r>
          </a:p>
        </p:txBody>
      </p:sp>
      <p:sp>
        <p:nvSpPr>
          <p:cNvPr id="4" name="Date Placeholder 3"/>
          <p:cNvSpPr>
            <a:spLocks noGrp="1"/>
          </p:cNvSpPr>
          <p:nvPr>
            <p:ph type="dt" sz="half" idx="10"/>
          </p:nvPr>
        </p:nvSpPr>
        <p:spPr>
          <a:xfrm>
            <a:off x="577794" y="6356353"/>
            <a:ext cx="2002649" cy="365125"/>
          </a:xfrm>
        </p:spPr>
        <p:txBody>
          <a:bodyPr/>
          <a:lstStyle/>
          <a:p>
            <a:fld id="{8D27AE92-589F-4A4D-963D-6DF80804A2FF}" type="datetime1">
              <a:rPr lang="en-US" smtClean="0"/>
              <a:t>5/27/2021</a:t>
            </a:fld>
            <a:endParaRPr lang="en-US" dirty="0"/>
          </a:p>
        </p:txBody>
      </p:sp>
      <p:sp>
        <p:nvSpPr>
          <p:cNvPr id="5" name="Footer Placeholder 4"/>
          <p:cNvSpPr>
            <a:spLocks noGrp="1"/>
          </p:cNvSpPr>
          <p:nvPr>
            <p:ph type="ftr" sz="quarter" idx="11"/>
          </p:nvPr>
        </p:nvSpPr>
        <p:spPr>
          <a:xfrm>
            <a:off x="2878955" y="6356353"/>
            <a:ext cx="6314088" cy="365125"/>
          </a:xfrm>
        </p:spPr>
        <p:txBody>
          <a:bodyPr/>
          <a:lstStyle/>
          <a:p>
            <a:endParaRPr lang="en-US" dirty="0"/>
          </a:p>
        </p:txBody>
      </p:sp>
      <p:sp>
        <p:nvSpPr>
          <p:cNvPr id="6" name="Slide Number Placeholder 5"/>
          <p:cNvSpPr>
            <a:spLocks noGrp="1"/>
          </p:cNvSpPr>
          <p:nvPr>
            <p:ph type="sldNum" sz="quarter" idx="12"/>
          </p:nvPr>
        </p:nvSpPr>
        <p:spPr>
          <a:xfrm>
            <a:off x="9434003" y="6356353"/>
            <a:ext cx="1919796" cy="365125"/>
          </a:xfrm>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516027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1834719" y="107675"/>
            <a:ext cx="9507037" cy="1325563"/>
          </a:xfrm>
        </p:spPr>
        <p:txBody>
          <a:bodyPr/>
          <a:lstStyle/>
          <a:p>
            <a:r>
              <a:rPr lang="en-US"/>
              <a:t>Click to edit Master title style</a:t>
            </a:r>
          </a:p>
        </p:txBody>
      </p:sp>
      <p:sp>
        <p:nvSpPr>
          <p:cNvPr id="12" name="Content Placeholder 5"/>
          <p:cNvSpPr>
            <a:spLocks noGrp="1"/>
          </p:cNvSpPr>
          <p:nvPr>
            <p:ph sz="quarter" idx="15"/>
          </p:nvPr>
        </p:nvSpPr>
        <p:spPr>
          <a:xfrm>
            <a:off x="1834719" y="1668979"/>
            <a:ext cx="4606771" cy="4519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5"/>
          <p:cNvSpPr>
            <a:spLocks noGrp="1"/>
          </p:cNvSpPr>
          <p:nvPr>
            <p:ph sz="quarter" idx="14"/>
          </p:nvPr>
        </p:nvSpPr>
        <p:spPr>
          <a:xfrm>
            <a:off x="6747031" y="1669002"/>
            <a:ext cx="4606771" cy="4519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1207363" y="6356353"/>
            <a:ext cx="1692676" cy="365125"/>
          </a:xfrm>
        </p:spPr>
        <p:txBody>
          <a:bodyPr/>
          <a:lstStyle/>
          <a:p>
            <a:fld id="{E85607ED-8E83-49CF-B67F-464756B84873}" type="datetime1">
              <a:rPr lang="en-US" smtClean="0"/>
              <a:t>5/27/2021</a:t>
            </a:fld>
            <a:endParaRPr lang="en-US" dirty="0"/>
          </a:p>
        </p:txBody>
      </p:sp>
      <p:sp>
        <p:nvSpPr>
          <p:cNvPr id="4" name="Footer Placeholder 3"/>
          <p:cNvSpPr>
            <a:spLocks noGrp="1"/>
          </p:cNvSpPr>
          <p:nvPr>
            <p:ph type="ftr" sz="quarter" idx="11"/>
          </p:nvPr>
        </p:nvSpPr>
        <p:spPr>
          <a:xfrm>
            <a:off x="3184124" y="6356353"/>
            <a:ext cx="6285389" cy="365125"/>
          </a:xfrm>
        </p:spPr>
        <p:txBody>
          <a:bodyPr/>
          <a:lstStyle/>
          <a:p>
            <a:endParaRPr lang="en-US" dirty="0"/>
          </a:p>
        </p:txBody>
      </p:sp>
      <p:sp>
        <p:nvSpPr>
          <p:cNvPr id="5" name="Slide Number Placeholder 4"/>
          <p:cNvSpPr>
            <a:spLocks noGrp="1"/>
          </p:cNvSpPr>
          <p:nvPr>
            <p:ph type="sldNum" sz="quarter" idx="12"/>
          </p:nvPr>
        </p:nvSpPr>
        <p:spPr>
          <a:xfrm>
            <a:off x="9753600" y="6356353"/>
            <a:ext cx="1600200" cy="365125"/>
          </a:xfrm>
        </p:spPr>
        <p:txBody>
          <a:bodyPr/>
          <a:lstStyle/>
          <a:p>
            <a:fld id="{3D109FF3-1548-4CDB-B82B-70387ADEE53E}" type="slidenum">
              <a:rPr lang="en-US" smtClean="0"/>
              <a:t>‹#›</a:t>
            </a:fld>
            <a:endParaRPr lang="en-US" dirty="0"/>
          </a:p>
        </p:txBody>
      </p:sp>
      <p:cxnSp>
        <p:nvCxnSpPr>
          <p:cNvPr id="9" name="Line 8"/>
          <p:cNvCxnSpPr/>
          <p:nvPr userDrawn="1"/>
        </p:nvCxnSpPr>
        <p:spPr>
          <a:xfrm>
            <a:off x="1834720" y="1509204"/>
            <a:ext cx="9519081" cy="9252"/>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45624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Wide 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1834719" y="107675"/>
            <a:ext cx="9507037" cy="1325563"/>
          </a:xfrm>
        </p:spPr>
        <p:txBody>
          <a:bodyPr/>
          <a:lstStyle/>
          <a:p>
            <a:r>
              <a:rPr lang="en-US"/>
              <a:t>Click to edit Master title style</a:t>
            </a:r>
          </a:p>
        </p:txBody>
      </p:sp>
      <p:sp>
        <p:nvSpPr>
          <p:cNvPr id="6" name="Content Placeholder 5"/>
          <p:cNvSpPr>
            <a:spLocks noGrp="1"/>
          </p:cNvSpPr>
          <p:nvPr>
            <p:ph sz="quarter" idx="13"/>
          </p:nvPr>
        </p:nvSpPr>
        <p:spPr>
          <a:xfrm>
            <a:off x="1834720" y="1669003"/>
            <a:ext cx="9519081" cy="4519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1207363" y="6356353"/>
            <a:ext cx="1692676" cy="365125"/>
          </a:xfrm>
        </p:spPr>
        <p:txBody>
          <a:bodyPr/>
          <a:lstStyle/>
          <a:p>
            <a:fld id="{E85607ED-8E83-49CF-B67F-464756B84873}" type="datetime1">
              <a:rPr lang="en-US" smtClean="0"/>
              <a:t>5/27/2021</a:t>
            </a:fld>
            <a:endParaRPr lang="en-US" dirty="0"/>
          </a:p>
        </p:txBody>
      </p:sp>
      <p:sp>
        <p:nvSpPr>
          <p:cNvPr id="4" name="Footer Placeholder 3"/>
          <p:cNvSpPr>
            <a:spLocks noGrp="1"/>
          </p:cNvSpPr>
          <p:nvPr>
            <p:ph type="ftr" sz="quarter" idx="11"/>
          </p:nvPr>
        </p:nvSpPr>
        <p:spPr>
          <a:xfrm>
            <a:off x="3184124" y="6356353"/>
            <a:ext cx="6285389" cy="365125"/>
          </a:xfrm>
        </p:spPr>
        <p:txBody>
          <a:bodyPr/>
          <a:lstStyle/>
          <a:p>
            <a:endParaRPr lang="en-US" dirty="0"/>
          </a:p>
        </p:txBody>
      </p:sp>
      <p:sp>
        <p:nvSpPr>
          <p:cNvPr id="5" name="Slide Number Placeholder 4"/>
          <p:cNvSpPr>
            <a:spLocks noGrp="1"/>
          </p:cNvSpPr>
          <p:nvPr>
            <p:ph type="sldNum" sz="quarter" idx="12"/>
          </p:nvPr>
        </p:nvSpPr>
        <p:spPr>
          <a:xfrm>
            <a:off x="9753600" y="6356353"/>
            <a:ext cx="1600200" cy="365125"/>
          </a:xfrm>
        </p:spPr>
        <p:txBody>
          <a:bodyPr/>
          <a:lstStyle/>
          <a:p>
            <a:fld id="{3D109FF3-1548-4CDB-B82B-70387ADEE53E}" type="slidenum">
              <a:rPr lang="en-US" smtClean="0"/>
              <a:t>‹#›</a:t>
            </a:fld>
            <a:endParaRPr lang="en-US" dirty="0"/>
          </a:p>
        </p:txBody>
      </p:sp>
      <p:cxnSp>
        <p:nvCxnSpPr>
          <p:cNvPr id="9" name="Line 8"/>
          <p:cNvCxnSpPr/>
          <p:nvPr userDrawn="1"/>
        </p:nvCxnSpPr>
        <p:spPr>
          <a:xfrm>
            <a:off x="1834720" y="1509204"/>
            <a:ext cx="9519081" cy="9252"/>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30560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58140" y="509003"/>
            <a:ext cx="8841193" cy="798296"/>
          </a:xfrm>
          <a:noFill/>
        </p:spPr>
        <p:txBody>
          <a:bodyPr anchor="b">
            <a:noAutofit/>
          </a:bodyPr>
          <a:lstStyle>
            <a:lvl1pPr>
              <a:defRPr sz="5000" b="1"/>
            </a:lvl1pPr>
          </a:lstStyle>
          <a:p>
            <a:r>
              <a:rPr lang="en-US"/>
              <a:t>Click to edit Master title style</a:t>
            </a:r>
            <a:endParaRPr lang="en-US" dirty="0"/>
          </a:p>
        </p:txBody>
      </p:sp>
      <p:sp>
        <p:nvSpPr>
          <p:cNvPr id="3" name="Text Placeholder 2"/>
          <p:cNvSpPr>
            <a:spLocks noGrp="1"/>
          </p:cNvSpPr>
          <p:nvPr>
            <p:ph type="body" idx="1"/>
          </p:nvPr>
        </p:nvSpPr>
        <p:spPr>
          <a:xfrm>
            <a:off x="2758141" y="1551074"/>
            <a:ext cx="8841193" cy="549117"/>
          </a:xfrm>
        </p:spPr>
        <p:txBody>
          <a:bodyPr>
            <a:normAutofit/>
          </a:bodyPr>
          <a:lstStyle>
            <a:lvl1pPr marL="0" indent="0">
              <a:buNone/>
              <a:defRPr sz="3200" b="1">
                <a:solidFill>
                  <a:schemeClr val="accent1"/>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14" name="Text Placeholder 2"/>
          <p:cNvSpPr>
            <a:spLocks noGrp="1"/>
          </p:cNvSpPr>
          <p:nvPr>
            <p:ph type="body" idx="13" hasCustomPrompt="1"/>
          </p:nvPr>
        </p:nvSpPr>
        <p:spPr>
          <a:xfrm>
            <a:off x="2758140" y="2223450"/>
            <a:ext cx="8841193" cy="3418886"/>
          </a:xfrm>
          <a:noFill/>
        </p:spPr>
        <p:txBody>
          <a:bodyPr>
            <a:normAutofit/>
          </a:bodyPr>
          <a:lstStyle>
            <a:lvl1pPr marL="342900" indent="-342900">
              <a:buFont typeface="Arial" panose="020B0604020202020204" pitchFamily="34" charset="0"/>
              <a:buChar char="•"/>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 </a:t>
            </a:r>
          </a:p>
          <a:p>
            <a:pPr lvl="0"/>
            <a:r>
              <a:rPr lang="en-US" dirty="0"/>
              <a:t>Click to edit Master text styles </a:t>
            </a:r>
          </a:p>
          <a:p>
            <a:pPr lvl="0"/>
            <a:r>
              <a:rPr lang="en-US" dirty="0"/>
              <a:t>Click to edit Master text styles</a:t>
            </a:r>
          </a:p>
          <a:p>
            <a:pPr lvl="0"/>
            <a:r>
              <a:rPr lang="en-US" dirty="0"/>
              <a:t>Click to edit Master text styles</a:t>
            </a:r>
          </a:p>
        </p:txBody>
      </p:sp>
      <p:sp>
        <p:nvSpPr>
          <p:cNvPr id="4" name="Date Placeholder 3"/>
          <p:cNvSpPr>
            <a:spLocks noGrp="1"/>
          </p:cNvSpPr>
          <p:nvPr>
            <p:ph type="dt" sz="half" idx="10"/>
          </p:nvPr>
        </p:nvSpPr>
        <p:spPr>
          <a:xfrm>
            <a:off x="2758139" y="6352779"/>
            <a:ext cx="1711171" cy="365125"/>
          </a:xfrm>
        </p:spPr>
        <p:txBody>
          <a:bodyPr/>
          <a:lstStyle/>
          <a:p>
            <a:fld id="{B94F94E2-85F5-4BE5-813E-555336E46351}" type="datetime1">
              <a:rPr lang="en-US" smtClean="0"/>
              <a:t>5/27/2021</a:t>
            </a:fld>
            <a:endParaRPr lang="en-US" dirty="0"/>
          </a:p>
        </p:txBody>
      </p:sp>
      <p:sp>
        <p:nvSpPr>
          <p:cNvPr id="5" name="Footer Placeholder 4"/>
          <p:cNvSpPr>
            <a:spLocks noGrp="1"/>
          </p:cNvSpPr>
          <p:nvPr>
            <p:ph type="ftr" sz="quarter" idx="11"/>
          </p:nvPr>
        </p:nvSpPr>
        <p:spPr>
          <a:xfrm>
            <a:off x="4768860" y="6352779"/>
            <a:ext cx="4791721" cy="365125"/>
          </a:xfrm>
        </p:spPr>
        <p:txBody>
          <a:bodyPr/>
          <a:lstStyle/>
          <a:p>
            <a:endParaRPr lang="en-US" dirty="0"/>
          </a:p>
        </p:txBody>
      </p:sp>
      <p:sp>
        <p:nvSpPr>
          <p:cNvPr id="6" name="Slide Number Placeholder 5"/>
          <p:cNvSpPr>
            <a:spLocks noGrp="1"/>
          </p:cNvSpPr>
          <p:nvPr>
            <p:ph type="sldNum" sz="quarter" idx="12"/>
          </p:nvPr>
        </p:nvSpPr>
        <p:spPr>
          <a:xfrm>
            <a:off x="9860131" y="6356353"/>
            <a:ext cx="1493668" cy="365125"/>
          </a:xfrm>
        </p:spPr>
        <p:txBody>
          <a:bodyPr/>
          <a:lstStyle/>
          <a:p>
            <a:fld id="{3264D530-B60B-4A5A-91C0-C766C58A4783}" type="slidenum">
              <a:rPr lang="en-US" smtClean="0"/>
              <a:t>‹#›</a:t>
            </a:fld>
            <a:endParaRPr lang="en-US" dirty="0"/>
          </a:p>
        </p:txBody>
      </p:sp>
      <p:cxnSp>
        <p:nvCxnSpPr>
          <p:cNvPr id="16" name="Line 15"/>
          <p:cNvCxnSpPr/>
          <p:nvPr userDrawn="1"/>
        </p:nvCxnSpPr>
        <p:spPr>
          <a:xfrm flipV="1">
            <a:off x="2758139" y="1387961"/>
            <a:ext cx="8853031" cy="1788"/>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35451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65344" y="613102"/>
            <a:ext cx="8388457" cy="743000"/>
          </a:xfrm>
          <a:effectLst/>
        </p:spPr>
        <p:txBody>
          <a:bodyPr anchor="b">
            <a:noAutofit/>
          </a:bodyPr>
          <a:lstStyle>
            <a:lvl1pPr>
              <a:defRPr sz="5000" b="1"/>
            </a:lvl1pPr>
          </a:lstStyle>
          <a:p>
            <a:r>
              <a:rPr lang="en-US"/>
              <a:t>Click to edit Master title style</a:t>
            </a:r>
            <a:endParaRPr lang="en-US" dirty="0"/>
          </a:p>
        </p:txBody>
      </p:sp>
      <p:sp>
        <p:nvSpPr>
          <p:cNvPr id="3" name="Content Placeholder 2"/>
          <p:cNvSpPr>
            <a:spLocks noGrp="1"/>
          </p:cNvSpPr>
          <p:nvPr>
            <p:ph sz="half" idx="1"/>
          </p:nvPr>
        </p:nvSpPr>
        <p:spPr>
          <a:xfrm>
            <a:off x="2961341" y="1677881"/>
            <a:ext cx="8423456" cy="4541951"/>
          </a:xfrm>
        </p:spPr>
        <p:txBody>
          <a:bodyPr>
            <a:normAutofit/>
          </a:bodyPr>
          <a:lstStyle>
            <a:lvl1pPr marL="346075" indent="-346075">
              <a:buFont typeface="+mj-lt"/>
              <a:buAutoNum type="arabicPeriod"/>
              <a:defRPr sz="2400"/>
            </a:lvl1pPr>
            <a:lvl2pPr marL="684213" indent="-344488">
              <a:buFont typeface="+mj-lt"/>
              <a:buAutoNum type="alphaLcPeriod"/>
              <a:defRPr sz="2400"/>
            </a:lvl2pPr>
            <a:lvl3pPr marL="1030288" indent="-339725">
              <a:buFont typeface="+mj-lt"/>
              <a:buAutoNum type="romanLcPeriod"/>
              <a:defRPr sz="2400"/>
            </a:lvl3pPr>
            <a:lvl4pPr marL="1828766" indent="-457200">
              <a:buFont typeface="+mj-lt"/>
              <a:buAutoNum type="arabicPeriod"/>
              <a:defRPr sz="2400"/>
            </a:lvl4pPr>
            <a:lvl5pPr marL="2285955" indent="-457200">
              <a:buFont typeface="+mj-lt"/>
              <a:buAutoNum type="arabicPeriod"/>
              <a:defRPr sz="2400"/>
            </a:lvl5pPr>
          </a:lstStyle>
          <a:p>
            <a:pPr lvl="0"/>
            <a:r>
              <a:rPr lang="en-US"/>
              <a:t>Edit Master text styles</a:t>
            </a:r>
          </a:p>
          <a:p>
            <a:pPr lvl="1"/>
            <a:r>
              <a:rPr lang="en-US"/>
              <a:t>Second level</a:t>
            </a:r>
          </a:p>
          <a:p>
            <a:pPr lvl="2"/>
            <a:r>
              <a:rPr lang="en-US"/>
              <a:t>Third level</a:t>
            </a:r>
          </a:p>
        </p:txBody>
      </p:sp>
      <p:sp>
        <p:nvSpPr>
          <p:cNvPr id="5" name="Date Placeholder 4"/>
          <p:cNvSpPr>
            <a:spLocks noGrp="1"/>
          </p:cNvSpPr>
          <p:nvPr>
            <p:ph type="dt" sz="half" idx="10"/>
          </p:nvPr>
        </p:nvSpPr>
        <p:spPr>
          <a:xfrm>
            <a:off x="1882067" y="6356353"/>
            <a:ext cx="1699333" cy="365125"/>
          </a:xfrm>
        </p:spPr>
        <p:txBody>
          <a:bodyPr/>
          <a:lstStyle/>
          <a:p>
            <a:fld id="{A739885D-35F9-4D52-AC34-F9452E408474}" type="datetime1">
              <a:rPr lang="en-US" smtClean="0"/>
              <a:t>5/27/2021</a:t>
            </a:fld>
            <a:endParaRPr lang="en-US" dirty="0"/>
          </a:p>
        </p:txBody>
      </p:sp>
      <p:sp>
        <p:nvSpPr>
          <p:cNvPr id="6" name="Footer Placeholder 5"/>
          <p:cNvSpPr>
            <a:spLocks noGrp="1"/>
          </p:cNvSpPr>
          <p:nvPr>
            <p:ph type="ftr" sz="quarter" idx="11"/>
          </p:nvPr>
        </p:nvSpPr>
        <p:spPr>
          <a:xfrm>
            <a:off x="3879912" y="6356353"/>
            <a:ext cx="5125373" cy="365125"/>
          </a:xfrm>
        </p:spPr>
        <p:txBody>
          <a:bodyPr/>
          <a:lstStyle/>
          <a:p>
            <a:endParaRPr lang="en-US" dirty="0"/>
          </a:p>
        </p:txBody>
      </p:sp>
      <p:sp>
        <p:nvSpPr>
          <p:cNvPr id="7" name="Slide Number Placeholder 6"/>
          <p:cNvSpPr>
            <a:spLocks noGrp="1"/>
          </p:cNvSpPr>
          <p:nvPr>
            <p:ph type="sldNum" sz="quarter" idx="12"/>
          </p:nvPr>
        </p:nvSpPr>
        <p:spPr>
          <a:xfrm>
            <a:off x="9303798" y="6356353"/>
            <a:ext cx="2050001" cy="365125"/>
          </a:xfrm>
        </p:spPr>
        <p:txBody>
          <a:bodyPr/>
          <a:lstStyle/>
          <a:p>
            <a:fld id="{3264D530-B60B-4A5A-91C0-C766C58A4783}" type="slidenum">
              <a:rPr lang="en-US" smtClean="0"/>
              <a:t>‹#›</a:t>
            </a:fld>
            <a:endParaRPr lang="en-US" dirty="0"/>
          </a:p>
        </p:txBody>
      </p:sp>
      <p:cxnSp>
        <p:nvCxnSpPr>
          <p:cNvPr id="10" name="Line 9"/>
          <p:cNvCxnSpPr/>
          <p:nvPr userDrawn="1"/>
        </p:nvCxnSpPr>
        <p:spPr>
          <a:xfrm flipV="1">
            <a:off x="2961340" y="1407912"/>
            <a:ext cx="8412480" cy="1788"/>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76363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theme" Target="../theme/theme2.xml"/><Relationship Id="rId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281064849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93" r:id="rId5"/>
    <p:sldLayoutId id="2147483694" r:id="rId6"/>
    <p:sldLayoutId id="2147483695" r:id="rId7"/>
    <p:sldLayoutId id="2147483696" r:id="rId8"/>
    <p:sldLayoutId id="2147483697" r:id="rId9"/>
    <p:sldLayoutId id="2147483699" r:id="rId10"/>
    <p:sldLayoutId id="2147483700" r:id="rId11"/>
    <p:sldLayoutId id="2147483702" r:id="rId12"/>
    <p:sldLayoutId id="2147483703" r:id="rId13"/>
  </p:sldLayoutIdLst>
  <p:transition>
    <p:fade/>
  </p:transition>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213026780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Lst>
  <p:transition>
    <p:fade/>
  </p:transition>
  <p:hf sldNum="0"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2696066067"/>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Lst>
  <p:transition>
    <p:fade/>
  </p:transition>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BAB549-E461-4BC2-B34A-6DB617A074C9}" type="datetime1">
              <a:rPr lang="en-US" smtClean="0"/>
              <a:t>5/27/2021</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074400" y="6273801"/>
            <a:ext cx="812800" cy="447677"/>
          </a:xfrm>
          <a:prstGeom prst="rect">
            <a:avLst/>
          </a:prstGeom>
        </p:spPr>
        <p:txBody>
          <a:bodyPr vert="horz" lIns="91440" tIns="45720" rIns="91440" bIns="45720" rtlCol="0" anchor="ctr"/>
          <a:lstStyle>
            <a:lvl1pPr algn="r">
              <a:defRPr sz="1600" b="1">
                <a:solidFill>
                  <a:schemeClr val="bg1"/>
                </a:solidFill>
              </a:defRPr>
            </a:lvl1pPr>
          </a:lstStyle>
          <a:p>
            <a:fld id="{861C3E1E-93A6-479F-B1D5-A63A37D5CF1E}" type="slidenum">
              <a:rPr lang="en-US" smtClean="0"/>
              <a:pPr/>
              <a:t>‹#›</a:t>
            </a:fld>
            <a:endParaRPr lang="en-US" dirty="0"/>
          </a:p>
        </p:txBody>
      </p:sp>
    </p:spTree>
    <p:extLst>
      <p:ext uri="{BB962C8B-B14F-4D97-AF65-F5344CB8AC3E}">
        <p14:creationId xmlns:p14="http://schemas.microsoft.com/office/powerpoint/2010/main" val="1976272506"/>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4.xml"/><Relationship Id="rId5" Type="http://schemas.openxmlformats.org/officeDocument/2006/relationships/comments" Target="../comments/comment1.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4.xml"/><Relationship Id="rId6" Type="http://schemas.openxmlformats.org/officeDocument/2006/relationships/image" Target="../media/image9.png"/><Relationship Id="rId5" Type="http://schemas.openxmlformats.org/officeDocument/2006/relationships/image" Target="../media/image23.jp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4.xml"/><Relationship Id="rId5" Type="http://schemas.openxmlformats.org/officeDocument/2006/relationships/image" Target="../media/image9.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1.xml"/><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c6en7ixDBhY&amp;t=4s" TargetMode="External"/><Relationship Id="rId2" Type="http://schemas.openxmlformats.org/officeDocument/2006/relationships/notesSlide" Target="../notesSlides/notesSlide12.xml"/><Relationship Id="rId1" Type="http://schemas.openxmlformats.org/officeDocument/2006/relationships/slideLayout" Target="../slideLayouts/slideLayout24.xml"/><Relationship Id="rId5" Type="http://schemas.openxmlformats.org/officeDocument/2006/relationships/image" Target="../media/image9.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8.pn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7.xml"/><Relationship Id="rId5" Type="http://schemas.openxmlformats.org/officeDocument/2006/relationships/image" Target="../media/image29.jpe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7.xml"/><Relationship Id="rId5" Type="http://schemas.openxmlformats.org/officeDocument/2006/relationships/image" Target="../media/image30.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7.xml"/><Relationship Id="rId5" Type="http://schemas.openxmlformats.org/officeDocument/2006/relationships/image" Target="../media/image31.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7.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7.xml"/><Relationship Id="rId5" Type="http://schemas.openxmlformats.org/officeDocument/2006/relationships/image" Target="../media/image32.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7.xml"/><Relationship Id="rId5" Type="http://schemas.openxmlformats.org/officeDocument/2006/relationships/image" Target="../media/image33.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7.xml"/><Relationship Id="rId5" Type="http://schemas.openxmlformats.org/officeDocument/2006/relationships/image" Target="../media/image34.jpe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0.xml"/><Relationship Id="rId1" Type="http://schemas.openxmlformats.org/officeDocument/2006/relationships/slideLayout" Target="../slideLayouts/slideLayout27.xml"/><Relationship Id="rId5" Type="http://schemas.openxmlformats.org/officeDocument/2006/relationships/image" Target="../media/image37.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8.pn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7.xml"/><Relationship Id="rId5" Type="http://schemas.openxmlformats.org/officeDocument/2006/relationships/image" Target="../media/image42.jpeg"/><Relationship Id="rId4" Type="http://schemas.openxmlformats.org/officeDocument/2006/relationships/image" Target="../media/image41.jpe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7.xml"/><Relationship Id="rId4" Type="http://schemas.openxmlformats.org/officeDocument/2006/relationships/image" Target="../media/image43.jpe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7.xml"/><Relationship Id="rId5" Type="http://schemas.openxmlformats.org/officeDocument/2006/relationships/image" Target="../media/image45.png"/><Relationship Id="rId4" Type="http://schemas.openxmlformats.org/officeDocument/2006/relationships/image" Target="../media/image44.jpeg"/></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8.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1.png"/><Relationship Id="rId7" Type="http://schemas.openxmlformats.org/officeDocument/2006/relationships/diagramLayout" Target="../diagrams/layout1.xml"/><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diagramData" Target="../diagrams/data1.xml"/><Relationship Id="rId11" Type="http://schemas.openxmlformats.org/officeDocument/2006/relationships/image" Target="../media/image9.png"/><Relationship Id="rId5" Type="http://schemas.openxmlformats.org/officeDocument/2006/relationships/hyperlink" Target="https://www.ncbi.nlm.nih.gov/entrez/eutils/elink.fcgi?dbfrom=pubmed&amp;retmode=ref&amp;cmd=prlinks&amp;id=15577629" TargetMode="External"/><Relationship Id="rId10" Type="http://schemas.microsoft.com/office/2007/relationships/diagramDrawing" Target="../diagrams/drawing1.xml"/><Relationship Id="rId4" Type="http://schemas.openxmlformats.org/officeDocument/2006/relationships/hyperlink" Target="https://www.cdc.gov/std/hiv/default.htm" TargetMode="External"/><Relationship Id="rId9" Type="http://schemas.openxmlformats.org/officeDocument/2006/relationships/diagramColors" Target="../diagrams/colors1.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7.xml"/><Relationship Id="rId6" Type="http://schemas.openxmlformats.org/officeDocument/2006/relationships/image" Target="../media/image48.png"/><Relationship Id="rId5" Type="http://schemas.openxmlformats.org/officeDocument/2006/relationships/image" Target="../media/image46.png"/><Relationship Id="rId4" Type="http://schemas.openxmlformats.org/officeDocument/2006/relationships/image" Target="../media/image47.jp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7.xml"/><Relationship Id="rId6" Type="http://schemas.openxmlformats.org/officeDocument/2006/relationships/image" Target="../media/image46.png"/><Relationship Id="rId5" Type="http://schemas.openxmlformats.org/officeDocument/2006/relationships/image" Target="../media/image50.jpg"/><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7.xml"/><Relationship Id="rId6" Type="http://schemas.openxmlformats.org/officeDocument/2006/relationships/image" Target="../media/image52.png"/><Relationship Id="rId5" Type="http://schemas.openxmlformats.org/officeDocument/2006/relationships/image" Target="../media/image51.jpg"/><Relationship Id="rId4" Type="http://schemas.openxmlformats.org/officeDocument/2006/relationships/image" Target="../media/image46.png"/></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7.xml"/><Relationship Id="rId5" Type="http://schemas.openxmlformats.org/officeDocument/2006/relationships/image" Target="../media/image53.jpg"/><Relationship Id="rId4" Type="http://schemas.openxmlformats.org/officeDocument/2006/relationships/image" Target="../media/image46.png"/></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7.xml"/><Relationship Id="rId5" Type="http://schemas.openxmlformats.org/officeDocument/2006/relationships/image" Target="../media/image54.jpg"/><Relationship Id="rId4" Type="http://schemas.openxmlformats.org/officeDocument/2006/relationships/image" Target="../media/image46.png"/></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5.pn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13.png"/><Relationship Id="rId4" Type="http://schemas.openxmlformats.org/officeDocument/2006/relationships/diagramLayout" Target="../diagrams/layout2.xml"/><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9.png"/><Relationship Id="rId5" Type="http://schemas.openxmlformats.org/officeDocument/2006/relationships/hyperlink" Target="https://www.cdc.gov/std/dstdp/2018-SR-DCL_FINAL.pdf?deliveryName=DM29833" TargetMode="Externa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hyperlink" Target="https://www.hiv.gov/federal-response/ending-the-hiv-epidemic/overview" TargetMode="External"/><Relationship Id="rId2" Type="http://schemas.openxmlformats.org/officeDocument/2006/relationships/notesSlide" Target="../notesSlides/notesSlide6.xml"/><Relationship Id="rId1" Type="http://schemas.openxmlformats.org/officeDocument/2006/relationships/slideLayout" Target="../slideLayouts/slideLayout24.xml"/><Relationship Id="rId5" Type="http://schemas.openxmlformats.org/officeDocument/2006/relationships/image" Target="../media/image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7F904EE-0628-482D-B7FD-6EFDE61704EB}"/>
              </a:ext>
            </a:extLst>
          </p:cNvPr>
          <p:cNvSpPr>
            <a:spLocks noGrp="1"/>
          </p:cNvSpPr>
          <p:nvPr>
            <p:ph type="ctrTitle"/>
          </p:nvPr>
        </p:nvSpPr>
        <p:spPr>
          <a:xfrm>
            <a:off x="847725" y="1038227"/>
            <a:ext cx="10363200" cy="2898773"/>
          </a:xfrm>
        </p:spPr>
        <p:txBody>
          <a:bodyPr>
            <a:normAutofit/>
          </a:bodyPr>
          <a:lstStyle/>
          <a:p>
            <a:r>
              <a:rPr lang="en-US" sz="4400" b="1" dirty="0"/>
              <a:t>FIGHTING THE SYPHILIS AND HIV EPIDEMICS: VOICES FROM THE FIELD</a:t>
            </a:r>
            <a:endParaRPr lang="en-US" dirty="0"/>
          </a:p>
        </p:txBody>
      </p:sp>
      <p:sp>
        <p:nvSpPr>
          <p:cNvPr id="5" name="Slide Number Placeholder 4">
            <a:extLst>
              <a:ext uri="{FF2B5EF4-FFF2-40B4-BE49-F238E27FC236}">
                <a16:creationId xmlns:a16="http://schemas.microsoft.com/office/drawing/2014/main" id="{FAD9F2A2-A94A-4CF0-B473-8A2D7F90AE69}"/>
              </a:ext>
            </a:extLst>
          </p:cNvPr>
          <p:cNvSpPr>
            <a:spLocks noGrp="1"/>
          </p:cNvSpPr>
          <p:nvPr>
            <p:ph type="sldNum" sz="quarter" idx="12"/>
          </p:nvPr>
        </p:nvSpPr>
        <p:spPr/>
        <p:txBody>
          <a:bodyPr/>
          <a:lstStyle/>
          <a:p>
            <a:pPr algn="ctr"/>
            <a:fld id="{2A5ADF7A-0320-44A1-B7A5-5937CB444030}" type="slidenum">
              <a:rPr lang="en-US" smtClean="0"/>
              <a:pPr algn="ctr"/>
              <a:t>1</a:t>
            </a:fld>
            <a:endParaRPr lang="en-US" dirty="0"/>
          </a:p>
        </p:txBody>
      </p:sp>
      <p:pic>
        <p:nvPicPr>
          <p:cNvPr id="8" name="Picture 7">
            <a:extLst>
              <a:ext uri="{FF2B5EF4-FFF2-40B4-BE49-F238E27FC236}">
                <a16:creationId xmlns:a16="http://schemas.microsoft.com/office/drawing/2014/main" id="{DBC016FC-0D87-46E4-B738-4403D9DDDE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 y="4645023"/>
            <a:ext cx="2835089" cy="2190750"/>
          </a:xfrm>
          <a:prstGeom prst="rect">
            <a:avLst/>
          </a:prstGeom>
        </p:spPr>
      </p:pic>
      <p:sp>
        <p:nvSpPr>
          <p:cNvPr id="4" name="Subtitle 3">
            <a:extLst>
              <a:ext uri="{FF2B5EF4-FFF2-40B4-BE49-F238E27FC236}">
                <a16:creationId xmlns:a16="http://schemas.microsoft.com/office/drawing/2014/main" id="{2455A0AF-35A4-47B3-BBF5-346A5C98BEFD}"/>
              </a:ext>
            </a:extLst>
          </p:cNvPr>
          <p:cNvSpPr>
            <a:spLocks noGrp="1"/>
          </p:cNvSpPr>
          <p:nvPr>
            <p:ph type="subTitle" idx="1"/>
          </p:nvPr>
        </p:nvSpPr>
        <p:spPr>
          <a:xfrm>
            <a:off x="1531844" y="3429000"/>
            <a:ext cx="7620000" cy="1752600"/>
          </a:xfrm>
        </p:spPr>
        <p:txBody>
          <a:bodyPr/>
          <a:lstStyle/>
          <a:p>
            <a:endParaRPr lang="en-US" dirty="0"/>
          </a:p>
          <a:p>
            <a:r>
              <a:rPr lang="en-US" dirty="0"/>
              <a:t>National Coalition of STD Directors</a:t>
            </a:r>
          </a:p>
        </p:txBody>
      </p:sp>
    </p:spTree>
    <p:extLst>
      <p:ext uri="{BB962C8B-B14F-4D97-AF65-F5344CB8AC3E}">
        <p14:creationId xmlns:p14="http://schemas.microsoft.com/office/powerpoint/2010/main" val="7335196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2093"/>
            <a:ext cx="11287328" cy="810583"/>
          </a:xfrm>
        </p:spPr>
        <p:txBody>
          <a:bodyPr>
            <a:noAutofit/>
          </a:bodyPr>
          <a:lstStyle/>
          <a:p>
            <a:r>
              <a:rPr lang="en-US" sz="3600" dirty="0"/>
              <a:t>Use Cases From the</a:t>
            </a:r>
            <a:br>
              <a:rPr lang="en-US" sz="3600" dirty="0"/>
            </a:br>
            <a:r>
              <a:rPr lang="en-US" sz="3600" dirty="0"/>
              <a:t>National Coalition of STD Directors Pilot Program</a:t>
            </a:r>
          </a:p>
        </p:txBody>
      </p:sp>
      <p:sp>
        <p:nvSpPr>
          <p:cNvPr id="3" name="Content Placeholder 2"/>
          <p:cNvSpPr>
            <a:spLocks noGrp="1"/>
          </p:cNvSpPr>
          <p:nvPr>
            <p:ph idx="1"/>
          </p:nvPr>
        </p:nvSpPr>
        <p:spPr>
          <a:xfrm>
            <a:off x="281256" y="1670159"/>
            <a:ext cx="7093443" cy="3265068"/>
          </a:xfrm>
        </p:spPr>
        <p:txBody>
          <a:bodyPr>
            <a:noAutofit/>
          </a:bodyPr>
          <a:lstStyle/>
          <a:p>
            <a:r>
              <a:rPr lang="en-US" sz="2400" dirty="0">
                <a:solidFill>
                  <a:schemeClr val="tx1"/>
                </a:solidFill>
              </a:rPr>
              <a:t>FL DOH Alachua County and Miami Dade</a:t>
            </a:r>
          </a:p>
          <a:p>
            <a:pPr lvl="1"/>
            <a:r>
              <a:rPr lang="en-US" sz="2400" dirty="0">
                <a:solidFill>
                  <a:schemeClr val="tx1"/>
                </a:solidFill>
              </a:rPr>
              <a:t>Test </a:t>
            </a:r>
            <a:r>
              <a:rPr lang="en-US" sz="2400" b="1" dirty="0">
                <a:solidFill>
                  <a:schemeClr val="tx1"/>
                </a:solidFill>
              </a:rPr>
              <a:t>prenatal women</a:t>
            </a:r>
          </a:p>
          <a:p>
            <a:pPr lvl="1"/>
            <a:r>
              <a:rPr lang="en-US" sz="2400" b="1" dirty="0">
                <a:solidFill>
                  <a:schemeClr val="tx1"/>
                </a:solidFill>
              </a:rPr>
              <a:t>Curb rising congenital syphilis rates</a:t>
            </a:r>
          </a:p>
          <a:p>
            <a:pPr lvl="1"/>
            <a:r>
              <a:rPr lang="en-US" sz="2400" b="1" dirty="0" err="1">
                <a:solidFill>
                  <a:schemeClr val="tx1"/>
                </a:solidFill>
              </a:rPr>
              <a:t>PrEP</a:t>
            </a:r>
            <a:r>
              <a:rPr lang="en-US" sz="2400" dirty="0">
                <a:solidFill>
                  <a:schemeClr val="tx1"/>
                </a:solidFill>
              </a:rPr>
              <a:t> Implementation</a:t>
            </a:r>
            <a:br>
              <a:rPr lang="en-US" sz="2400" dirty="0">
                <a:solidFill>
                  <a:schemeClr val="tx1"/>
                </a:solidFill>
              </a:rPr>
            </a:br>
            <a:endParaRPr lang="en-US" sz="2400" dirty="0">
              <a:solidFill>
                <a:schemeClr val="tx1"/>
              </a:solidFill>
            </a:endParaRPr>
          </a:p>
          <a:p>
            <a:r>
              <a:rPr lang="en-US" sz="2400" dirty="0">
                <a:solidFill>
                  <a:schemeClr val="tx1"/>
                </a:solidFill>
              </a:rPr>
              <a:t>Cudahy Health Department (3rd Coast Clinic-CHD) </a:t>
            </a:r>
          </a:p>
          <a:p>
            <a:pPr lvl="1"/>
            <a:r>
              <a:rPr lang="en-US" sz="2400" dirty="0">
                <a:solidFill>
                  <a:schemeClr val="tx1"/>
                </a:solidFill>
              </a:rPr>
              <a:t>Implementation into </a:t>
            </a:r>
            <a:r>
              <a:rPr lang="en-US" sz="2400" b="1" dirty="0">
                <a:solidFill>
                  <a:schemeClr val="tx1"/>
                </a:solidFill>
              </a:rPr>
              <a:t>HIV Testing Event</a:t>
            </a:r>
          </a:p>
          <a:p>
            <a:pPr lvl="1"/>
            <a:r>
              <a:rPr lang="en-US" sz="2400" dirty="0">
                <a:solidFill>
                  <a:schemeClr val="tx1"/>
                </a:solidFill>
              </a:rPr>
              <a:t>Creating the “BIG 5” for STIs</a:t>
            </a:r>
          </a:p>
        </p:txBody>
      </p:sp>
      <p:pic>
        <p:nvPicPr>
          <p:cNvPr id="3074" name="Picture 2" descr="Palmetto Community Care Promotes HIV Testing, Events, and Prevention for  National Black HIV/AIDS Awareness Day – Holy City Sinner">
            <a:extLst>
              <a:ext uri="{FF2B5EF4-FFF2-40B4-BE49-F238E27FC236}">
                <a16:creationId xmlns:a16="http://schemas.microsoft.com/office/drawing/2014/main" id="{1A102C23-F7A2-43B7-B149-0AC1BE517C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0494" y="4912296"/>
            <a:ext cx="1668409" cy="111025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D76F3485-6240-4BB6-96B0-9DEEDC3007E8}"/>
              </a:ext>
            </a:extLst>
          </p:cNvPr>
          <p:cNvSpPr txBox="1">
            <a:spLocks/>
          </p:cNvSpPr>
          <p:nvPr/>
        </p:nvSpPr>
        <p:spPr>
          <a:xfrm>
            <a:off x="7163994" y="1662372"/>
            <a:ext cx="4716017" cy="25388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Wyoming Department of Health </a:t>
            </a:r>
          </a:p>
          <a:p>
            <a:pPr lvl="1"/>
            <a:r>
              <a:rPr lang="en-US" dirty="0"/>
              <a:t>Use for </a:t>
            </a:r>
            <a:r>
              <a:rPr lang="en-US" b="1" dirty="0"/>
              <a:t>homeless population</a:t>
            </a:r>
          </a:p>
          <a:p>
            <a:pPr lvl="1"/>
            <a:r>
              <a:rPr lang="en-US" b="1" dirty="0"/>
              <a:t>Streamline workflow</a:t>
            </a:r>
            <a:br>
              <a:rPr lang="en-US" b="1" dirty="0"/>
            </a:br>
            <a:endParaRPr lang="en-US" b="1" dirty="0"/>
          </a:p>
          <a:p>
            <a:r>
              <a:rPr lang="en-US" sz="2400" dirty="0"/>
              <a:t>MO DOH collaborating with Columbia/Boone Public Health Dept </a:t>
            </a:r>
          </a:p>
          <a:p>
            <a:pPr lvl="1"/>
            <a:r>
              <a:rPr lang="en-US" b="1" dirty="0"/>
              <a:t>Reduce Turn Around Time</a:t>
            </a:r>
          </a:p>
        </p:txBody>
      </p:sp>
      <p:pic>
        <p:nvPicPr>
          <p:cNvPr id="6" name="Picture 4" descr="A picture containing logo&#10;&#10;Description automatically generated">
            <a:extLst>
              <a:ext uri="{FF2B5EF4-FFF2-40B4-BE49-F238E27FC236}">
                <a16:creationId xmlns:a16="http://schemas.microsoft.com/office/drawing/2014/main" id="{A6FF5BF0-5879-49B5-B97E-BA2FEB389E78}"/>
              </a:ext>
            </a:extLst>
          </p:cNvPr>
          <p:cNvPicPr>
            <a:picLocks noChangeAspect="1"/>
          </p:cNvPicPr>
          <p:nvPr/>
        </p:nvPicPr>
        <p:blipFill>
          <a:blip r:embed="rId4"/>
          <a:stretch>
            <a:fillRect/>
          </a:stretch>
        </p:blipFill>
        <p:spPr>
          <a:xfrm>
            <a:off x="10865321" y="5867660"/>
            <a:ext cx="1283136" cy="990340"/>
          </a:xfrm>
          <a:prstGeom prst="rect">
            <a:avLst/>
          </a:prstGeom>
        </p:spPr>
      </p:pic>
    </p:spTree>
    <p:extLst>
      <p:ext uri="{BB962C8B-B14F-4D97-AF65-F5344CB8AC3E}">
        <p14:creationId xmlns:p14="http://schemas.microsoft.com/office/powerpoint/2010/main" val="2827143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383365" y="356581"/>
            <a:ext cx="10731478" cy="629660"/>
          </a:xfrm>
          <a:prstGeom prst="rect">
            <a:avLst/>
          </a:prstGeom>
        </p:spPr>
        <p:txBody>
          <a:bodyPr vert="horz" wrap="square" lIns="0" tIns="13970" rIns="0" bIns="0" rtlCol="0">
            <a:spAutoFit/>
          </a:bodyPr>
          <a:lstStyle/>
          <a:p>
            <a:pPr marL="12700">
              <a:lnSpc>
                <a:spcPct val="100000"/>
              </a:lnSpc>
              <a:spcBef>
                <a:spcPts val="110"/>
              </a:spcBef>
            </a:pPr>
            <a:r>
              <a:rPr lang="en-US" sz="4000" spc="-80" dirty="0">
                <a:latin typeface="Arial"/>
                <a:cs typeface="Arial"/>
              </a:rPr>
              <a:t>New Approach: DPP</a:t>
            </a:r>
            <a:r>
              <a:rPr lang="en-US" sz="4000" spc="-80" baseline="30000" dirty="0">
                <a:latin typeface="Arial"/>
                <a:cs typeface="Arial"/>
              </a:rPr>
              <a:t>®</a:t>
            </a:r>
            <a:r>
              <a:rPr lang="en-US" sz="4000" spc="-80" dirty="0">
                <a:latin typeface="Arial"/>
                <a:cs typeface="Arial"/>
              </a:rPr>
              <a:t> HIV-Syphilis Rapid Test</a:t>
            </a:r>
            <a:endParaRPr sz="4000" dirty="0">
              <a:latin typeface="Arial"/>
              <a:cs typeface="Arial"/>
            </a:endParaRPr>
          </a:p>
        </p:txBody>
      </p:sp>
      <p:sp>
        <p:nvSpPr>
          <p:cNvPr id="7" name="Rectangle 6">
            <a:extLst>
              <a:ext uri="{FF2B5EF4-FFF2-40B4-BE49-F238E27FC236}">
                <a16:creationId xmlns:a16="http://schemas.microsoft.com/office/drawing/2014/main" id="{DB463304-75B7-4C98-8054-D49F07059252}"/>
              </a:ext>
            </a:extLst>
          </p:cNvPr>
          <p:cNvSpPr/>
          <p:nvPr/>
        </p:nvSpPr>
        <p:spPr>
          <a:xfrm>
            <a:off x="587923" y="1501561"/>
            <a:ext cx="9148360" cy="1169551"/>
          </a:xfrm>
          <a:prstGeom prst="rect">
            <a:avLst/>
          </a:prstGeom>
        </p:spPr>
        <p:txBody>
          <a:bodyPr wrap="square">
            <a:spAutoFit/>
          </a:bodyPr>
          <a:lstStyle/>
          <a:p>
            <a:pPr marL="342900" indent="-342900">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FDA Approved in October 2020, Launched in 2021</a:t>
            </a:r>
          </a:p>
          <a:p>
            <a:pPr marL="342900" indent="-342900">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Moderate Complexity; Pending CLIA Waiver</a:t>
            </a:r>
          </a:p>
          <a:p>
            <a:pPr marL="342900" indent="-342900">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The first and only FDA Approved HIV-Syphilis rapid combo test in the USA</a:t>
            </a:r>
          </a:p>
        </p:txBody>
      </p:sp>
      <p:pic>
        <p:nvPicPr>
          <p:cNvPr id="3" name="Picture 2">
            <a:extLst>
              <a:ext uri="{FF2B5EF4-FFF2-40B4-BE49-F238E27FC236}">
                <a16:creationId xmlns:a16="http://schemas.microsoft.com/office/drawing/2014/main" id="{9A28AFFF-E4FF-474B-A776-F23F856447FC}"/>
              </a:ext>
            </a:extLst>
          </p:cNvPr>
          <p:cNvPicPr>
            <a:picLocks noChangeAspect="1"/>
          </p:cNvPicPr>
          <p:nvPr/>
        </p:nvPicPr>
        <p:blipFill>
          <a:blip r:embed="rId3"/>
          <a:stretch>
            <a:fillRect/>
          </a:stretch>
        </p:blipFill>
        <p:spPr>
          <a:xfrm>
            <a:off x="507440" y="2776290"/>
            <a:ext cx="3056668" cy="2285211"/>
          </a:xfrm>
          <a:prstGeom prst="rect">
            <a:avLst/>
          </a:prstGeom>
        </p:spPr>
      </p:pic>
      <p:pic>
        <p:nvPicPr>
          <p:cNvPr id="1028" name="Picture 4" descr="Chembio HIV Rapid Test Control Pack HIV Rapid Test Control Pack:Diagnostic  | Fisher Scientific">
            <a:extLst>
              <a:ext uri="{FF2B5EF4-FFF2-40B4-BE49-F238E27FC236}">
                <a16:creationId xmlns:a16="http://schemas.microsoft.com/office/drawing/2014/main" id="{2709359C-C41B-49B7-8D81-AFBE15D19D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6318" y="3261561"/>
            <a:ext cx="2932722" cy="173256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62096ED7-98C3-4E06-9DD2-CF7B2EB8ECD0}"/>
              </a:ext>
            </a:extLst>
          </p:cNvPr>
          <p:cNvSpPr txBox="1"/>
          <p:nvPr/>
        </p:nvSpPr>
        <p:spPr>
          <a:xfrm>
            <a:off x="703118" y="5128561"/>
            <a:ext cx="3462292" cy="369332"/>
          </a:xfrm>
          <a:prstGeom prst="rect">
            <a:avLst/>
          </a:prstGeom>
          <a:noFill/>
        </p:spPr>
        <p:txBody>
          <a:bodyPr wrap="square" rtlCol="0">
            <a:spAutoFit/>
          </a:bodyPr>
          <a:lstStyle/>
          <a:p>
            <a:r>
              <a:rPr lang="en-US" dirty="0"/>
              <a:t>Part Number: </a:t>
            </a:r>
            <a:r>
              <a:rPr lang="en-US" sz="1800" dirty="0">
                <a:effectLst/>
                <a:ea typeface="Times New Roman" panose="02020603050405020304" pitchFamily="18" charset="0"/>
              </a:rPr>
              <a:t>65-9502-0 </a:t>
            </a:r>
            <a:endParaRPr lang="en-US" dirty="0"/>
          </a:p>
        </p:txBody>
      </p:sp>
      <p:sp>
        <p:nvSpPr>
          <p:cNvPr id="13" name="TextBox 12">
            <a:extLst>
              <a:ext uri="{FF2B5EF4-FFF2-40B4-BE49-F238E27FC236}">
                <a16:creationId xmlns:a16="http://schemas.microsoft.com/office/drawing/2014/main" id="{8A99F92C-4376-4A16-B249-B7A02E252803}"/>
              </a:ext>
            </a:extLst>
          </p:cNvPr>
          <p:cNvSpPr txBox="1"/>
          <p:nvPr/>
        </p:nvSpPr>
        <p:spPr>
          <a:xfrm>
            <a:off x="4508806" y="5038453"/>
            <a:ext cx="3462292" cy="646331"/>
          </a:xfrm>
          <a:prstGeom prst="rect">
            <a:avLst/>
          </a:prstGeom>
          <a:noFill/>
        </p:spPr>
        <p:txBody>
          <a:bodyPr wrap="square" rtlCol="0">
            <a:spAutoFit/>
          </a:bodyPr>
          <a:lstStyle/>
          <a:p>
            <a:r>
              <a:rPr lang="en-US" dirty="0"/>
              <a:t>Part Number: </a:t>
            </a:r>
            <a:r>
              <a:rPr lang="en-US" sz="1800" dirty="0">
                <a:effectLst/>
                <a:ea typeface="Times New Roman" panose="02020603050405020304" pitchFamily="18" charset="0"/>
              </a:rPr>
              <a:t>70-1056-0</a:t>
            </a:r>
          </a:p>
          <a:p>
            <a:endParaRPr lang="en-US" dirty="0"/>
          </a:p>
        </p:txBody>
      </p:sp>
      <p:sp>
        <p:nvSpPr>
          <p:cNvPr id="14" name="TextBox 13">
            <a:extLst>
              <a:ext uri="{FF2B5EF4-FFF2-40B4-BE49-F238E27FC236}">
                <a16:creationId xmlns:a16="http://schemas.microsoft.com/office/drawing/2014/main" id="{18FC4115-B5AB-4E7F-B753-CA049F1CE042}"/>
              </a:ext>
            </a:extLst>
          </p:cNvPr>
          <p:cNvSpPr txBox="1"/>
          <p:nvPr/>
        </p:nvSpPr>
        <p:spPr>
          <a:xfrm>
            <a:off x="7937228" y="5018751"/>
            <a:ext cx="3462292" cy="369332"/>
          </a:xfrm>
          <a:prstGeom prst="rect">
            <a:avLst/>
          </a:prstGeom>
          <a:noFill/>
        </p:spPr>
        <p:txBody>
          <a:bodyPr wrap="square" rtlCol="0">
            <a:spAutoFit/>
          </a:bodyPr>
          <a:lstStyle/>
          <a:p>
            <a:r>
              <a:rPr lang="en-US" dirty="0"/>
              <a:t>Part Number: </a:t>
            </a:r>
            <a:r>
              <a:rPr lang="en-US" sz="1800" dirty="0">
                <a:effectLst/>
                <a:ea typeface="Times New Roman" panose="02020603050405020304" pitchFamily="18" charset="0"/>
              </a:rPr>
              <a:t>60-9555-0</a:t>
            </a:r>
          </a:p>
        </p:txBody>
      </p:sp>
      <p:pic>
        <p:nvPicPr>
          <p:cNvPr id="16" name="Picture 15" descr="Graphical user interface&#10;&#10;Description automatically generated with medium confidence">
            <a:extLst>
              <a:ext uri="{FF2B5EF4-FFF2-40B4-BE49-F238E27FC236}">
                <a16:creationId xmlns:a16="http://schemas.microsoft.com/office/drawing/2014/main" id="{510B51EA-4B31-4A4B-9066-5940C4C7BA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2661" y="2977760"/>
            <a:ext cx="2627553" cy="2049345"/>
          </a:xfrm>
          <a:prstGeom prst="rect">
            <a:avLst/>
          </a:prstGeom>
        </p:spPr>
      </p:pic>
      <p:pic>
        <p:nvPicPr>
          <p:cNvPr id="10" name="Picture 4" descr="A picture containing logo&#10;&#10;Description automatically generated">
            <a:extLst>
              <a:ext uri="{FF2B5EF4-FFF2-40B4-BE49-F238E27FC236}">
                <a16:creationId xmlns:a16="http://schemas.microsoft.com/office/drawing/2014/main" id="{32A44425-190D-4A49-8688-7E6549EA060D}"/>
              </a:ext>
            </a:extLst>
          </p:cNvPr>
          <p:cNvPicPr>
            <a:picLocks noChangeAspect="1"/>
          </p:cNvPicPr>
          <p:nvPr/>
        </p:nvPicPr>
        <p:blipFill>
          <a:blip r:embed="rId6"/>
          <a:stretch>
            <a:fillRect/>
          </a:stretch>
        </p:blipFill>
        <p:spPr>
          <a:xfrm>
            <a:off x="11114843" y="6060244"/>
            <a:ext cx="1033614" cy="797756"/>
          </a:xfrm>
          <a:prstGeom prst="rect">
            <a:avLst/>
          </a:prstGeom>
        </p:spPr>
      </p:pic>
    </p:spTree>
    <p:extLst>
      <p:ext uri="{BB962C8B-B14F-4D97-AF65-F5344CB8AC3E}">
        <p14:creationId xmlns:p14="http://schemas.microsoft.com/office/powerpoint/2010/main" val="2870655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695093" y="379160"/>
            <a:ext cx="8428126" cy="629660"/>
          </a:xfrm>
          <a:prstGeom prst="rect">
            <a:avLst/>
          </a:prstGeom>
        </p:spPr>
        <p:txBody>
          <a:bodyPr vert="horz" wrap="square" lIns="0" tIns="13970" rIns="0" bIns="0" rtlCol="0">
            <a:spAutoFit/>
          </a:bodyPr>
          <a:lstStyle/>
          <a:p>
            <a:pPr marL="12700">
              <a:lnSpc>
                <a:spcPct val="100000"/>
              </a:lnSpc>
              <a:spcBef>
                <a:spcPts val="110"/>
              </a:spcBef>
            </a:pPr>
            <a:r>
              <a:rPr lang="en-US" sz="4000" spc="-80" dirty="0">
                <a:latin typeface="Arial"/>
                <a:cs typeface="Arial"/>
              </a:rPr>
              <a:t>Overview of DPP HIV-Syphilis</a:t>
            </a:r>
            <a:endParaRPr sz="4000" dirty="0">
              <a:latin typeface="Arial"/>
              <a:cs typeface="Arial"/>
            </a:endParaRPr>
          </a:p>
        </p:txBody>
      </p:sp>
      <p:sp>
        <p:nvSpPr>
          <p:cNvPr id="7" name="Rectangle 6">
            <a:extLst>
              <a:ext uri="{FF2B5EF4-FFF2-40B4-BE49-F238E27FC236}">
                <a16:creationId xmlns:a16="http://schemas.microsoft.com/office/drawing/2014/main" id="{DB463304-75B7-4C98-8054-D49F07059252}"/>
              </a:ext>
            </a:extLst>
          </p:cNvPr>
          <p:cNvSpPr/>
          <p:nvPr/>
        </p:nvSpPr>
        <p:spPr>
          <a:xfrm>
            <a:off x="789709" y="1407194"/>
            <a:ext cx="10628569" cy="1631216"/>
          </a:xfrm>
          <a:prstGeom prst="rect">
            <a:avLst/>
          </a:prstGeom>
        </p:spPr>
        <p:txBody>
          <a:bodyPr wrap="square">
            <a:spAutoFit/>
          </a:bodyPr>
          <a:lstStyle/>
          <a:p>
            <a:pPr marL="342900" indent="-342900">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A single-use rapid, qualitative, multiplex, immunoassay for the detection of antibodies to HIV-1/2, and/or Treponema pallidum bacteria (the causative agent of syphilis) in fingerstick whole blood, venous whole blood or plasma specimens.</a:t>
            </a:r>
          </a:p>
          <a:p>
            <a:pPr marL="342900" indent="-342900">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Requires only </a:t>
            </a:r>
            <a:r>
              <a:rPr lang="en-US" b="1" dirty="0">
                <a:latin typeface="Arial" panose="020B0604020202020204" pitchFamily="34" charset="0"/>
                <a:cs typeface="Arial" panose="020B0604020202020204" pitchFamily="34" charset="0"/>
              </a:rPr>
              <a:t>10 </a:t>
            </a:r>
            <a:r>
              <a:rPr lang="el-GR" b="1" dirty="0">
                <a:solidFill>
                  <a:srgbClr val="000000"/>
                </a:solidFill>
                <a:latin typeface="Arial" panose="020B0604020202020204" pitchFamily="34" charset="0"/>
                <a:cs typeface="Arial" panose="020B0604020202020204" pitchFamily="34" charset="0"/>
              </a:rPr>
              <a:t>μ</a:t>
            </a:r>
            <a:r>
              <a:rPr lang="en-US" b="1" dirty="0">
                <a:latin typeface="Arial" panose="020B0604020202020204" pitchFamily="34" charset="0"/>
                <a:cs typeface="Arial" panose="020B0604020202020204" pitchFamily="34" charset="0"/>
              </a:rPr>
              <a:t>L</a:t>
            </a:r>
            <a:r>
              <a:rPr lang="en-US" dirty="0">
                <a:latin typeface="Arial" panose="020B0604020202020204" pitchFamily="34" charset="0"/>
                <a:cs typeface="Arial" panose="020B0604020202020204" pitchFamily="34" charset="0"/>
              </a:rPr>
              <a:t> of either fingerstick whole blood, venous whole blood, or </a:t>
            </a:r>
            <a:r>
              <a:rPr lang="pt-BR" dirty="0">
                <a:latin typeface="Arial" panose="020B0604020202020204" pitchFamily="34" charset="0"/>
                <a:cs typeface="Arial" panose="020B0604020202020204" pitchFamily="34" charset="0"/>
              </a:rPr>
              <a:t>plasma</a:t>
            </a:r>
          </a:p>
          <a:p>
            <a:pPr marL="342900" indent="-342900">
              <a:spcAft>
                <a:spcPts val="600"/>
              </a:spcAft>
              <a:buFont typeface="Arial" panose="020B0604020202020204" pitchFamily="34" charset="0"/>
              <a:buChar char="•"/>
            </a:pPr>
            <a:r>
              <a:rPr lang="pt-BR" dirty="0">
                <a:latin typeface="Arial" panose="020B0604020202020204" pitchFamily="34" charset="0"/>
                <a:cs typeface="Arial" panose="020B0604020202020204" pitchFamily="34" charset="0"/>
              </a:rPr>
              <a:t>Provides results in </a:t>
            </a:r>
            <a:r>
              <a:rPr lang="pt-BR" b="1" dirty="0">
                <a:latin typeface="Arial" panose="020B0604020202020204" pitchFamily="34" charset="0"/>
                <a:cs typeface="Arial" panose="020B0604020202020204" pitchFamily="34" charset="0"/>
              </a:rPr>
              <a:t>15 minutes </a:t>
            </a:r>
            <a:r>
              <a:rPr lang="pt-BR" dirty="0">
                <a:latin typeface="Arial" panose="020B0604020202020204" pitchFamily="34" charset="0"/>
                <a:cs typeface="Arial" panose="020B0604020202020204" pitchFamily="34" charset="0"/>
              </a:rPr>
              <a:t>and is</a:t>
            </a:r>
            <a:r>
              <a:rPr lang="en-US" dirty="0">
                <a:latin typeface="Arial" panose="020B0604020202020204" pitchFamily="34" charset="0"/>
                <a:cs typeface="Arial" panose="020B0604020202020204" pitchFamily="34" charset="0"/>
              </a:rPr>
              <a:t> read with the DPP Micro Reader</a:t>
            </a:r>
          </a:p>
        </p:txBody>
      </p:sp>
      <p:pic>
        <p:nvPicPr>
          <p:cNvPr id="8" name="Picture 7">
            <a:extLst>
              <a:ext uri="{FF2B5EF4-FFF2-40B4-BE49-F238E27FC236}">
                <a16:creationId xmlns:a16="http://schemas.microsoft.com/office/drawing/2014/main" id="{4212A023-DA9D-449F-9C9F-A8B8360E377E}"/>
              </a:ext>
            </a:extLst>
          </p:cNvPr>
          <p:cNvPicPr>
            <a:picLocks noChangeAspect="1"/>
          </p:cNvPicPr>
          <p:nvPr/>
        </p:nvPicPr>
        <p:blipFill>
          <a:blip r:embed="rId3"/>
          <a:stretch>
            <a:fillRect/>
          </a:stretch>
        </p:blipFill>
        <p:spPr>
          <a:xfrm>
            <a:off x="877631" y="3205499"/>
            <a:ext cx="4771061" cy="2495071"/>
          </a:xfrm>
          <a:prstGeom prst="rect">
            <a:avLst/>
          </a:prstGeom>
        </p:spPr>
      </p:pic>
      <p:pic>
        <p:nvPicPr>
          <p:cNvPr id="9" name="Content Placeholder 6">
            <a:extLst>
              <a:ext uri="{FF2B5EF4-FFF2-40B4-BE49-F238E27FC236}">
                <a16:creationId xmlns:a16="http://schemas.microsoft.com/office/drawing/2014/main" id="{0E60EEF5-1FBA-4F9F-9F19-0280E29F9E54}"/>
              </a:ext>
            </a:extLst>
          </p:cNvPr>
          <p:cNvPicPr>
            <a:picLocks noGrp="1" noChangeAspect="1"/>
          </p:cNvPicPr>
          <p:nvPr>
            <p:ph idx="1"/>
          </p:nvPr>
        </p:nvPicPr>
        <p:blipFill rotWithShape="1">
          <a:blip r:embed="rId4"/>
          <a:srcRect b="1370"/>
          <a:stretch/>
        </p:blipFill>
        <p:spPr>
          <a:xfrm>
            <a:off x="6356273" y="3275354"/>
            <a:ext cx="4771061" cy="2175452"/>
          </a:xfrm>
          <a:prstGeom prst="rect">
            <a:avLst/>
          </a:prstGeom>
        </p:spPr>
      </p:pic>
      <p:pic>
        <p:nvPicPr>
          <p:cNvPr id="6" name="Picture 4" descr="A picture containing logo&#10;&#10;Description automatically generated">
            <a:extLst>
              <a:ext uri="{FF2B5EF4-FFF2-40B4-BE49-F238E27FC236}">
                <a16:creationId xmlns:a16="http://schemas.microsoft.com/office/drawing/2014/main" id="{FB921823-4F9C-46AA-BB86-C3E5887DCEDA}"/>
              </a:ext>
            </a:extLst>
          </p:cNvPr>
          <p:cNvPicPr>
            <a:picLocks noChangeAspect="1"/>
          </p:cNvPicPr>
          <p:nvPr/>
        </p:nvPicPr>
        <p:blipFill>
          <a:blip r:embed="rId5"/>
          <a:stretch>
            <a:fillRect/>
          </a:stretch>
        </p:blipFill>
        <p:spPr>
          <a:xfrm>
            <a:off x="10865321" y="5867660"/>
            <a:ext cx="1283136" cy="990340"/>
          </a:xfrm>
          <a:prstGeom prst="rect">
            <a:avLst/>
          </a:prstGeom>
        </p:spPr>
      </p:pic>
    </p:spTree>
    <p:extLst>
      <p:ext uri="{BB962C8B-B14F-4D97-AF65-F5344CB8AC3E}">
        <p14:creationId xmlns:p14="http://schemas.microsoft.com/office/powerpoint/2010/main" val="4100100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762" y="431981"/>
            <a:ext cx="7173575" cy="692727"/>
          </a:xfrm>
        </p:spPr>
        <p:txBody>
          <a:bodyPr>
            <a:noAutofit/>
          </a:bodyPr>
          <a:lstStyle/>
          <a:p>
            <a:r>
              <a:rPr lang="en-US" dirty="0">
                <a:latin typeface="+mn-lt"/>
              </a:rPr>
              <a:t>DPP® Micro Reader</a:t>
            </a:r>
          </a:p>
        </p:txBody>
      </p:sp>
      <p:sp>
        <p:nvSpPr>
          <p:cNvPr id="4" name="Content Placeholder 3"/>
          <p:cNvSpPr>
            <a:spLocks noGrp="1"/>
          </p:cNvSpPr>
          <p:nvPr>
            <p:ph idx="1"/>
          </p:nvPr>
        </p:nvSpPr>
        <p:spPr>
          <a:xfrm>
            <a:off x="700762" y="1586943"/>
            <a:ext cx="10151458" cy="3923059"/>
          </a:xfrm>
        </p:spPr>
        <p:txBody>
          <a:bodyPr>
            <a:normAutofit/>
          </a:bodyPr>
          <a:lstStyle/>
          <a:p>
            <a:r>
              <a:rPr lang="en-US" sz="2200" dirty="0"/>
              <a:t>Objective results reduce the possibility of the types of human error that can be experienced with visual interpretations</a:t>
            </a:r>
          </a:p>
          <a:p>
            <a:r>
              <a:rPr lang="en-US" sz="2200" dirty="0"/>
              <a:t>3000 reads per Micro Reader</a:t>
            </a:r>
          </a:p>
          <a:p>
            <a:r>
              <a:rPr lang="en-US" sz="2200" dirty="0"/>
              <a:t>Power source: 3 batteries CR2032 (3 V/230 </a:t>
            </a:r>
            <a:r>
              <a:rPr lang="en-US" sz="2200" dirty="0" err="1"/>
              <a:t>mAh</a:t>
            </a:r>
            <a:r>
              <a:rPr lang="en-US" sz="2200" dirty="0"/>
              <a:t>) or powered via USB cable</a:t>
            </a:r>
            <a:endParaRPr lang="en-US" dirty="0"/>
          </a:p>
        </p:txBody>
      </p:sp>
      <p:pic>
        <p:nvPicPr>
          <p:cNvPr id="5" name="Picture 4" descr="A picture containing blue&#10;&#10;Description automatically generated">
            <a:extLst>
              <a:ext uri="{FF2B5EF4-FFF2-40B4-BE49-F238E27FC236}">
                <a16:creationId xmlns:a16="http://schemas.microsoft.com/office/drawing/2014/main" id="{A37C9A52-30EA-4CFA-A2A0-48240044DA56}"/>
              </a:ext>
            </a:extLst>
          </p:cNvPr>
          <p:cNvPicPr>
            <a:picLocks noChangeAspect="1"/>
          </p:cNvPicPr>
          <p:nvPr/>
        </p:nvPicPr>
        <p:blipFill>
          <a:blip r:embed="rId3"/>
          <a:stretch>
            <a:fillRect/>
          </a:stretch>
        </p:blipFill>
        <p:spPr>
          <a:xfrm>
            <a:off x="3382227" y="3204141"/>
            <a:ext cx="3684359" cy="2663519"/>
          </a:xfrm>
          <a:prstGeom prst="rect">
            <a:avLst/>
          </a:prstGeom>
        </p:spPr>
      </p:pic>
      <p:pic>
        <p:nvPicPr>
          <p:cNvPr id="6" name="Picture 4" descr="A picture containing logo&#10;&#10;Description automatically generated">
            <a:extLst>
              <a:ext uri="{FF2B5EF4-FFF2-40B4-BE49-F238E27FC236}">
                <a16:creationId xmlns:a16="http://schemas.microsoft.com/office/drawing/2014/main" id="{7FFAC659-7F15-4503-A027-F3D7C0AFEA89}"/>
              </a:ext>
            </a:extLst>
          </p:cNvPr>
          <p:cNvPicPr>
            <a:picLocks noChangeAspect="1"/>
          </p:cNvPicPr>
          <p:nvPr/>
        </p:nvPicPr>
        <p:blipFill>
          <a:blip r:embed="rId4"/>
          <a:stretch>
            <a:fillRect/>
          </a:stretch>
        </p:blipFill>
        <p:spPr>
          <a:xfrm>
            <a:off x="10865321" y="5867660"/>
            <a:ext cx="1283136" cy="990340"/>
          </a:xfrm>
          <a:prstGeom prst="rect">
            <a:avLst/>
          </a:prstGeom>
        </p:spPr>
      </p:pic>
    </p:spTree>
    <p:extLst>
      <p:ext uri="{BB962C8B-B14F-4D97-AF65-F5344CB8AC3E}">
        <p14:creationId xmlns:p14="http://schemas.microsoft.com/office/powerpoint/2010/main" val="1122025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B2B64-FD9E-485F-870A-D788E7F35268}"/>
              </a:ext>
            </a:extLst>
          </p:cNvPr>
          <p:cNvSpPr>
            <a:spLocks noGrp="1"/>
          </p:cNvSpPr>
          <p:nvPr>
            <p:ph type="title"/>
          </p:nvPr>
        </p:nvSpPr>
        <p:spPr/>
        <p:txBody>
          <a:bodyPr/>
          <a:lstStyle/>
          <a:p>
            <a:r>
              <a:rPr lang="en-US" dirty="0"/>
              <a:t>How to Run The Test</a:t>
            </a:r>
          </a:p>
        </p:txBody>
      </p:sp>
      <p:sp>
        <p:nvSpPr>
          <p:cNvPr id="3" name="TextBox 2"/>
          <p:cNvSpPr txBox="1"/>
          <p:nvPr/>
        </p:nvSpPr>
        <p:spPr>
          <a:xfrm>
            <a:off x="4311759" y="6583361"/>
            <a:ext cx="3365182" cy="253916"/>
          </a:xfrm>
          <a:prstGeom prst="rect">
            <a:avLst/>
          </a:prstGeom>
          <a:noFill/>
        </p:spPr>
        <p:txBody>
          <a:bodyPr wrap="square" rtlCol="0">
            <a:spAutoFit/>
          </a:bodyPr>
          <a:lstStyle/>
          <a:p>
            <a:r>
              <a:rPr lang="en-US" sz="1050" dirty="0">
                <a:hlinkClick r:id="rId3"/>
              </a:rPr>
              <a:t>https://www.youtube.com/watch?v=c6en7ixDBhY&amp;t=4s</a:t>
            </a:r>
            <a:endParaRPr lang="en-US" sz="1050" dirty="0"/>
          </a:p>
        </p:txBody>
      </p:sp>
      <p:pic>
        <p:nvPicPr>
          <p:cNvPr id="9" name="Picture 8">
            <a:extLst>
              <a:ext uri="{FF2B5EF4-FFF2-40B4-BE49-F238E27FC236}">
                <a16:creationId xmlns:a16="http://schemas.microsoft.com/office/drawing/2014/main" id="{7C49112B-286D-4B31-A71C-B75D66BA178C}"/>
              </a:ext>
            </a:extLst>
          </p:cNvPr>
          <p:cNvPicPr>
            <a:picLocks noChangeAspect="1"/>
          </p:cNvPicPr>
          <p:nvPr/>
        </p:nvPicPr>
        <p:blipFill rotWithShape="1">
          <a:blip r:embed="rId4"/>
          <a:srcRect l="2574" r="1175"/>
          <a:stretch/>
        </p:blipFill>
        <p:spPr>
          <a:xfrm>
            <a:off x="978877" y="1415736"/>
            <a:ext cx="10515600" cy="4705350"/>
          </a:xfrm>
          <a:prstGeom prst="rect">
            <a:avLst/>
          </a:prstGeom>
        </p:spPr>
      </p:pic>
      <p:pic>
        <p:nvPicPr>
          <p:cNvPr id="5" name="Picture 4" descr="A picture containing logo&#10;&#10;Description automatically generated">
            <a:extLst>
              <a:ext uri="{FF2B5EF4-FFF2-40B4-BE49-F238E27FC236}">
                <a16:creationId xmlns:a16="http://schemas.microsoft.com/office/drawing/2014/main" id="{6D169FAF-2D08-4739-A298-7CD6FF22C1F2}"/>
              </a:ext>
            </a:extLst>
          </p:cNvPr>
          <p:cNvPicPr>
            <a:picLocks noChangeAspect="1"/>
          </p:cNvPicPr>
          <p:nvPr/>
        </p:nvPicPr>
        <p:blipFill>
          <a:blip r:embed="rId5"/>
          <a:stretch>
            <a:fillRect/>
          </a:stretch>
        </p:blipFill>
        <p:spPr>
          <a:xfrm>
            <a:off x="11213123" y="6006545"/>
            <a:ext cx="954784" cy="736914"/>
          </a:xfrm>
          <a:prstGeom prst="rect">
            <a:avLst/>
          </a:prstGeom>
        </p:spPr>
      </p:pic>
    </p:spTree>
    <p:extLst>
      <p:ext uri="{BB962C8B-B14F-4D97-AF65-F5344CB8AC3E}">
        <p14:creationId xmlns:p14="http://schemas.microsoft.com/office/powerpoint/2010/main" val="15962340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C5DC9-91BA-4579-A3A1-447669CC3F92}"/>
              </a:ext>
            </a:extLst>
          </p:cNvPr>
          <p:cNvSpPr>
            <a:spLocks noGrp="1"/>
          </p:cNvSpPr>
          <p:nvPr>
            <p:ph type="title"/>
          </p:nvPr>
        </p:nvSpPr>
        <p:spPr/>
        <p:txBody>
          <a:bodyPr/>
          <a:lstStyle/>
          <a:p>
            <a:r>
              <a:rPr lang="en-US" dirty="0"/>
              <a:t>Voices From The Field</a:t>
            </a:r>
          </a:p>
        </p:txBody>
      </p:sp>
      <p:sp>
        <p:nvSpPr>
          <p:cNvPr id="5" name="Content Placeholder 4">
            <a:extLst>
              <a:ext uri="{FF2B5EF4-FFF2-40B4-BE49-F238E27FC236}">
                <a16:creationId xmlns:a16="http://schemas.microsoft.com/office/drawing/2014/main" id="{CF4C73BE-2A20-4376-B3CE-5E51481BCC36}"/>
              </a:ext>
            </a:extLst>
          </p:cNvPr>
          <p:cNvSpPr>
            <a:spLocks noGrp="1"/>
          </p:cNvSpPr>
          <p:nvPr>
            <p:ph idx="1"/>
          </p:nvPr>
        </p:nvSpPr>
        <p:spPr>
          <a:xfrm>
            <a:off x="1256729" y="1604091"/>
            <a:ext cx="8292517" cy="4077117"/>
          </a:xfrm>
        </p:spPr>
        <p:txBody>
          <a:bodyPr>
            <a:normAutofit/>
          </a:bodyPr>
          <a:lstStyle/>
          <a:p>
            <a:pPr marL="0" indent="0">
              <a:buNone/>
            </a:pPr>
            <a:r>
              <a:rPr lang="en-US" dirty="0"/>
              <a:t>1) CAPSLO The Center for Health &amp; Prevention;</a:t>
            </a:r>
            <a:br>
              <a:rPr lang="en-US" dirty="0"/>
            </a:br>
            <a:r>
              <a:rPr lang="en-US" dirty="0"/>
              <a:t>     San Luis Obispo, CA</a:t>
            </a:r>
          </a:p>
          <a:p>
            <a:pPr marL="914400" lvl="2" indent="0">
              <a:buNone/>
            </a:pPr>
            <a:r>
              <a:rPr lang="en-US" dirty="0"/>
              <a:t>Kayla Wilburn, Clinical Director</a:t>
            </a:r>
          </a:p>
          <a:p>
            <a:pPr marL="0" indent="0">
              <a:buNone/>
            </a:pPr>
            <a:r>
              <a:rPr lang="en-US" dirty="0"/>
              <a:t>2) Diversity Family Health; Oklahoma City, OK</a:t>
            </a:r>
          </a:p>
          <a:p>
            <a:pPr marL="914400" lvl="2" indent="0">
              <a:buNone/>
            </a:pPr>
            <a:r>
              <a:rPr lang="en-US" dirty="0"/>
              <a:t>Russell Rooms MSN, APRN-CNP</a:t>
            </a:r>
          </a:p>
          <a:p>
            <a:pPr marL="0" indent="0">
              <a:buNone/>
            </a:pPr>
            <a:r>
              <a:rPr lang="en-US" dirty="0"/>
              <a:t>3) KC CARE Health Centers; Kansas City, MO</a:t>
            </a:r>
          </a:p>
          <a:p>
            <a:pPr marL="914400" lvl="2" indent="0">
              <a:buNone/>
            </a:pPr>
            <a:r>
              <a:rPr lang="en-US" dirty="0"/>
              <a:t>Dr. </a:t>
            </a:r>
            <a:r>
              <a:rPr lang="en-US" dirty="0" err="1"/>
              <a:t>Johny</a:t>
            </a:r>
            <a:r>
              <a:rPr lang="en-US" dirty="0"/>
              <a:t> Gonzalez, MD, Program Coordinator for Testing and Counseling</a:t>
            </a:r>
          </a:p>
          <a:p>
            <a:pPr marL="0" indent="0">
              <a:buNone/>
            </a:pPr>
            <a:endParaRPr lang="en-US" dirty="0"/>
          </a:p>
        </p:txBody>
      </p:sp>
      <p:pic>
        <p:nvPicPr>
          <p:cNvPr id="4" name="Picture 4" descr="A picture containing logo&#10;&#10;Description automatically generated">
            <a:extLst>
              <a:ext uri="{FF2B5EF4-FFF2-40B4-BE49-F238E27FC236}">
                <a16:creationId xmlns:a16="http://schemas.microsoft.com/office/drawing/2014/main" id="{F97A23F1-A708-4370-937D-931E235D4C23}"/>
              </a:ext>
            </a:extLst>
          </p:cNvPr>
          <p:cNvPicPr>
            <a:picLocks noChangeAspect="1"/>
          </p:cNvPicPr>
          <p:nvPr/>
        </p:nvPicPr>
        <p:blipFill>
          <a:blip r:embed="rId3"/>
          <a:stretch>
            <a:fillRect/>
          </a:stretch>
        </p:blipFill>
        <p:spPr>
          <a:xfrm>
            <a:off x="10865321" y="5867660"/>
            <a:ext cx="1283136" cy="990340"/>
          </a:xfrm>
          <a:prstGeom prst="rect">
            <a:avLst/>
          </a:prstGeom>
        </p:spPr>
      </p:pic>
    </p:spTree>
    <p:extLst>
      <p:ext uri="{BB962C8B-B14F-4D97-AF65-F5344CB8AC3E}">
        <p14:creationId xmlns:p14="http://schemas.microsoft.com/office/powerpoint/2010/main" val="8829278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7F904EE-0628-482D-B7FD-6EFDE61704EB}"/>
              </a:ext>
            </a:extLst>
          </p:cNvPr>
          <p:cNvSpPr>
            <a:spLocks noGrp="1"/>
          </p:cNvSpPr>
          <p:nvPr>
            <p:ph type="ctrTitle"/>
          </p:nvPr>
        </p:nvSpPr>
        <p:spPr>
          <a:xfrm>
            <a:off x="847725" y="1038227"/>
            <a:ext cx="10363200" cy="2898773"/>
          </a:xfrm>
        </p:spPr>
        <p:txBody>
          <a:bodyPr>
            <a:normAutofit/>
          </a:bodyPr>
          <a:lstStyle/>
          <a:p>
            <a:r>
              <a:rPr lang="en-US" sz="4400" b="1" dirty="0"/>
              <a:t>DPP® HIV-Syphilis Pilot Program Presentation</a:t>
            </a:r>
            <a:br>
              <a:rPr lang="en-US" sz="4400" b="1" dirty="0"/>
            </a:br>
            <a:endParaRPr lang="en-US" dirty="0"/>
          </a:p>
        </p:txBody>
      </p:sp>
      <p:sp>
        <p:nvSpPr>
          <p:cNvPr id="5" name="Slide Number Placeholder 4">
            <a:extLst>
              <a:ext uri="{FF2B5EF4-FFF2-40B4-BE49-F238E27FC236}">
                <a16:creationId xmlns:a16="http://schemas.microsoft.com/office/drawing/2014/main" id="{FAD9F2A2-A94A-4CF0-B473-8A2D7F90AE69}"/>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A5ADF7A-0320-44A1-B7A5-5937CB444030}" type="slidenum">
              <a:rPr kumimoji="0" lang="en-US" sz="1600" b="1"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16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DBC016FC-0D87-46E4-B738-4403D9DDDE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 y="4645023"/>
            <a:ext cx="2835089" cy="2190750"/>
          </a:xfrm>
          <a:prstGeom prst="rect">
            <a:avLst/>
          </a:prstGeom>
        </p:spPr>
      </p:pic>
      <p:sp>
        <p:nvSpPr>
          <p:cNvPr id="3" name="Subtitle 2">
            <a:extLst>
              <a:ext uri="{FF2B5EF4-FFF2-40B4-BE49-F238E27FC236}">
                <a16:creationId xmlns:a16="http://schemas.microsoft.com/office/drawing/2014/main" id="{3F62FAD2-2F68-47F3-BD82-E90B3929EEC2}"/>
              </a:ext>
            </a:extLst>
          </p:cNvPr>
          <p:cNvSpPr>
            <a:spLocks noGrp="1"/>
          </p:cNvSpPr>
          <p:nvPr>
            <p:ph type="subTitle" idx="1"/>
          </p:nvPr>
        </p:nvSpPr>
        <p:spPr>
          <a:xfrm>
            <a:off x="1964536" y="3060700"/>
            <a:ext cx="7620000" cy="1752600"/>
          </a:xfrm>
        </p:spPr>
        <p:txBody>
          <a:bodyPr>
            <a:normAutofit/>
          </a:bodyPr>
          <a:lstStyle/>
          <a:p>
            <a:r>
              <a:rPr lang="en-US" dirty="0"/>
              <a:t>By: Kayla Wilburn, </a:t>
            </a:r>
            <a:r>
              <a:rPr lang="es-ES" dirty="0"/>
              <a:t>Clinic Director </a:t>
            </a:r>
          </a:p>
          <a:p>
            <a:r>
              <a:rPr lang="en-US" dirty="0"/>
              <a:t>CAPSLO The Center for Health &amp; Prevention</a:t>
            </a:r>
          </a:p>
          <a:p>
            <a:r>
              <a:rPr lang="es-ES" dirty="0"/>
              <a:t>San Luis Obispo, CA</a:t>
            </a:r>
            <a:endParaRPr lang="en-US" dirty="0"/>
          </a:p>
          <a:p>
            <a:endParaRPr lang="en-US" dirty="0"/>
          </a:p>
        </p:txBody>
      </p:sp>
      <p:pic>
        <p:nvPicPr>
          <p:cNvPr id="1026" name="Picture 2" descr="CAPSLO | Community Action Partnership of San Luis Obispo County">
            <a:extLst>
              <a:ext uri="{FF2B5EF4-FFF2-40B4-BE49-F238E27FC236}">
                <a16:creationId xmlns:a16="http://schemas.microsoft.com/office/drawing/2014/main" id="{7E8644D4-084D-46B2-BA6E-EF79244ED8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2615" y="5276192"/>
            <a:ext cx="3618446" cy="997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0037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B08F9-1B2F-47B2-866C-1128BCCBA999}"/>
              </a:ext>
            </a:extLst>
          </p:cNvPr>
          <p:cNvSpPr>
            <a:spLocks noGrp="1"/>
          </p:cNvSpPr>
          <p:nvPr>
            <p:ph type="title"/>
          </p:nvPr>
        </p:nvSpPr>
        <p:spPr>
          <a:xfrm>
            <a:off x="838200" y="515937"/>
            <a:ext cx="10515600" cy="728162"/>
          </a:xfrm>
        </p:spPr>
        <p:txBody>
          <a:bodyPr>
            <a:normAutofit fontScale="90000"/>
          </a:bodyPr>
          <a:lstStyle/>
          <a:p>
            <a:pPr algn="ctr"/>
            <a:r>
              <a:rPr lang="en-US" b="1" dirty="0">
                <a:latin typeface="Arial" panose="020B0604020202020204" pitchFamily="34" charset="0"/>
                <a:cs typeface="Arial" panose="020B0604020202020204" pitchFamily="34" charset="0"/>
              </a:rPr>
              <a:t>Objectives of Pilot</a:t>
            </a:r>
          </a:p>
        </p:txBody>
      </p:sp>
      <p:sp>
        <p:nvSpPr>
          <p:cNvPr id="6" name="Content Placeholder 5">
            <a:extLst>
              <a:ext uri="{FF2B5EF4-FFF2-40B4-BE49-F238E27FC236}">
                <a16:creationId xmlns:a16="http://schemas.microsoft.com/office/drawing/2014/main" id="{F886AD28-8293-4F62-8721-709AB0AE8EE9}"/>
              </a:ext>
            </a:extLst>
          </p:cNvPr>
          <p:cNvSpPr>
            <a:spLocks noGrp="1"/>
          </p:cNvSpPr>
          <p:nvPr>
            <p:ph sz="quarter" idx="4"/>
          </p:nvPr>
        </p:nvSpPr>
        <p:spPr>
          <a:xfrm>
            <a:off x="533400" y="1424342"/>
            <a:ext cx="11393461" cy="3142205"/>
          </a:xfrm>
        </p:spPr>
        <p:txBody>
          <a:bodyPr vert="horz" lIns="91440" tIns="45720" rIns="91440" bIns="45720" rtlCol="0" anchor="t">
            <a:noAutofit/>
          </a:bodyPr>
          <a:lstStyle/>
          <a:p>
            <a:pPr marL="0" lvl="0" indent="0">
              <a:buNone/>
            </a:pPr>
            <a:r>
              <a:rPr lang="en-US" sz="2000" b="1" dirty="0"/>
              <a:t>Assessment Of:</a:t>
            </a:r>
          </a:p>
          <a:p>
            <a:pPr marL="0" lvl="0" indent="0">
              <a:buNone/>
            </a:pPr>
            <a:endParaRPr lang="en-US" sz="1000" dirty="0"/>
          </a:p>
          <a:p>
            <a:pPr lvl="1">
              <a:spcBef>
                <a:spcPts val="0"/>
              </a:spcBef>
              <a:spcAft>
                <a:spcPts val="1200"/>
              </a:spcAft>
              <a:buFont typeface="Arial" panose="020B0604020202020204" pitchFamily="34" charset="0"/>
              <a:buChar char="•"/>
            </a:pPr>
            <a:r>
              <a:rPr lang="en-US" dirty="0"/>
              <a:t>Workflow improvements with the “1 sample, 2 results” rapid combo DPP® HIV-Syphilis test</a:t>
            </a:r>
          </a:p>
          <a:p>
            <a:pPr lvl="1">
              <a:spcBef>
                <a:spcPts val="0"/>
              </a:spcBef>
              <a:spcAft>
                <a:spcPts val="1200"/>
              </a:spcAft>
              <a:buFont typeface="Arial" panose="020B0604020202020204" pitchFamily="34" charset="0"/>
              <a:buChar char="•"/>
            </a:pPr>
            <a:r>
              <a:rPr lang="en-US" dirty="0"/>
              <a:t>Improvements for our Patient Services Assistants (medical assistants + health educators)</a:t>
            </a:r>
          </a:p>
          <a:p>
            <a:pPr lvl="1">
              <a:spcBef>
                <a:spcPts val="0"/>
              </a:spcBef>
              <a:spcAft>
                <a:spcPts val="1200"/>
              </a:spcAft>
              <a:buFont typeface="Arial" panose="020B0604020202020204" pitchFamily="34" charset="0"/>
              <a:buChar char="•"/>
            </a:pPr>
            <a:r>
              <a:rPr lang="en-US" dirty="0"/>
              <a:t>Patient satisfaction improvements with the small fingerstick sample size and single combo test vs. running separate tests which is our current method</a:t>
            </a:r>
          </a:p>
          <a:p>
            <a:pPr lvl="1">
              <a:spcBef>
                <a:spcPts val="0"/>
              </a:spcBef>
              <a:spcAft>
                <a:spcPts val="1200"/>
              </a:spcAft>
              <a:buFont typeface="Arial" panose="020B0604020202020204" pitchFamily="34" charset="0"/>
              <a:buChar char="•"/>
            </a:pPr>
            <a:r>
              <a:rPr lang="en-US" dirty="0"/>
              <a:t>Decrease in patient opt-out of syphilis testing</a:t>
            </a:r>
          </a:p>
        </p:txBody>
      </p:sp>
      <p:pic>
        <p:nvPicPr>
          <p:cNvPr id="8" name="Picture 4" descr="A picture containing logo&#10;&#10;Description automatically generated">
            <a:extLst>
              <a:ext uri="{FF2B5EF4-FFF2-40B4-BE49-F238E27FC236}">
                <a16:creationId xmlns:a16="http://schemas.microsoft.com/office/drawing/2014/main" id="{574EFDC0-914B-48B6-91CC-C2A797A25F52}"/>
              </a:ext>
            </a:extLst>
          </p:cNvPr>
          <p:cNvPicPr>
            <a:picLocks noChangeAspect="1"/>
          </p:cNvPicPr>
          <p:nvPr/>
        </p:nvPicPr>
        <p:blipFill>
          <a:blip r:embed="rId3"/>
          <a:stretch>
            <a:fillRect/>
          </a:stretch>
        </p:blipFill>
        <p:spPr>
          <a:xfrm>
            <a:off x="10812793" y="5867660"/>
            <a:ext cx="1283136" cy="990340"/>
          </a:xfrm>
          <a:prstGeom prst="rect">
            <a:avLst/>
          </a:prstGeom>
        </p:spPr>
      </p:pic>
      <p:pic>
        <p:nvPicPr>
          <p:cNvPr id="2050" name="Picture 2" descr="CAPSLO | Community Action Partnership of San Luis Obispo County">
            <a:extLst>
              <a:ext uri="{FF2B5EF4-FFF2-40B4-BE49-F238E27FC236}">
                <a16:creationId xmlns:a16="http://schemas.microsoft.com/office/drawing/2014/main" id="{CA026B31-B3A6-4D3D-B241-B733513D50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34550" y="199282"/>
            <a:ext cx="2297086" cy="63330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2941" t="29543" r="4510" b="19739"/>
          <a:stretch/>
        </p:blipFill>
        <p:spPr>
          <a:xfrm>
            <a:off x="4688540" y="4061954"/>
            <a:ext cx="2805953" cy="2050300"/>
          </a:xfrm>
          <a:prstGeom prst="rect">
            <a:avLst/>
          </a:prstGeom>
        </p:spPr>
      </p:pic>
    </p:spTree>
    <p:extLst>
      <p:ext uri="{BB962C8B-B14F-4D97-AF65-F5344CB8AC3E}">
        <p14:creationId xmlns:p14="http://schemas.microsoft.com/office/powerpoint/2010/main" val="33025765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B08F9-1B2F-47B2-866C-1128BCCBA999}"/>
              </a:ext>
            </a:extLst>
          </p:cNvPr>
          <p:cNvSpPr>
            <a:spLocks noGrp="1"/>
          </p:cNvSpPr>
          <p:nvPr>
            <p:ph type="title"/>
          </p:nvPr>
        </p:nvSpPr>
        <p:spPr>
          <a:xfrm>
            <a:off x="953816" y="660377"/>
            <a:ext cx="10515600" cy="728162"/>
          </a:xfrm>
        </p:spPr>
        <p:txBody>
          <a:bodyPr>
            <a:noAutofit/>
          </a:bodyPr>
          <a:lstStyle/>
          <a:p>
            <a:pPr algn="ctr"/>
            <a:r>
              <a:rPr lang="en-US" sz="4000" b="1" dirty="0">
                <a:latin typeface="Arial" panose="020B0604020202020204" pitchFamily="34" charset="0"/>
                <a:cs typeface="Arial" panose="020B0604020202020204" pitchFamily="34" charset="0"/>
              </a:rPr>
              <a:t>Design of Study</a:t>
            </a:r>
          </a:p>
        </p:txBody>
      </p:sp>
      <p:sp>
        <p:nvSpPr>
          <p:cNvPr id="6" name="Content Placeholder 5">
            <a:extLst>
              <a:ext uri="{FF2B5EF4-FFF2-40B4-BE49-F238E27FC236}">
                <a16:creationId xmlns:a16="http://schemas.microsoft.com/office/drawing/2014/main" id="{F886AD28-8293-4F62-8721-709AB0AE8EE9}"/>
              </a:ext>
            </a:extLst>
          </p:cNvPr>
          <p:cNvSpPr>
            <a:spLocks noGrp="1"/>
          </p:cNvSpPr>
          <p:nvPr>
            <p:ph sz="quarter" idx="4"/>
          </p:nvPr>
        </p:nvSpPr>
        <p:spPr>
          <a:xfrm>
            <a:off x="590550" y="1668714"/>
            <a:ext cx="11430000" cy="3960562"/>
          </a:xfrm>
        </p:spPr>
        <p:txBody>
          <a:bodyPr vert="horz" lIns="91440" tIns="45720" rIns="91440" bIns="45720" rtlCol="0" anchor="t">
            <a:normAutofit/>
          </a:bodyPr>
          <a:lstStyle/>
          <a:p>
            <a:pPr lvl="0"/>
            <a:r>
              <a:rPr lang="en-US" dirty="0"/>
              <a:t>Publicize the pilot study through avenues such as social media and patient focused posters</a:t>
            </a:r>
          </a:p>
          <a:p>
            <a:pPr lvl="0"/>
            <a:r>
              <a:rPr lang="en-US" dirty="0"/>
              <a:t>Draft messaging for the Patient Service Assistants to communicate the combo test as a “single test” and part of “routine screening”</a:t>
            </a:r>
          </a:p>
          <a:p>
            <a:pPr lvl="0"/>
            <a:r>
              <a:rPr lang="en-US" dirty="0"/>
              <a:t>Adjust workflow and patient education to fit combo test in place of current rapid HIV and separate syphilis tests</a:t>
            </a:r>
          </a:p>
          <a:p>
            <a:pPr lvl="0"/>
            <a:r>
              <a:rPr lang="en-US" dirty="0"/>
              <a:t>Begin testing 4/19 and run the pilot for 2 weeks</a:t>
            </a:r>
          </a:p>
          <a:p>
            <a:pPr lvl="0"/>
            <a:r>
              <a:rPr lang="en-US" dirty="0"/>
              <a:t>Collect outcome data and debrief with clinic staff</a:t>
            </a:r>
          </a:p>
        </p:txBody>
      </p:sp>
      <p:pic>
        <p:nvPicPr>
          <p:cNvPr id="8" name="Picture 4" descr="A picture containing logo&#10;&#10;Description automatically generated">
            <a:extLst>
              <a:ext uri="{FF2B5EF4-FFF2-40B4-BE49-F238E27FC236}">
                <a16:creationId xmlns:a16="http://schemas.microsoft.com/office/drawing/2014/main" id="{574EFDC0-914B-48B6-91CC-C2A797A25F52}"/>
              </a:ext>
            </a:extLst>
          </p:cNvPr>
          <p:cNvPicPr>
            <a:picLocks noChangeAspect="1"/>
          </p:cNvPicPr>
          <p:nvPr/>
        </p:nvPicPr>
        <p:blipFill>
          <a:blip r:embed="rId3"/>
          <a:stretch>
            <a:fillRect/>
          </a:stretch>
        </p:blipFill>
        <p:spPr>
          <a:xfrm>
            <a:off x="10833461" y="5867660"/>
            <a:ext cx="1283136" cy="990340"/>
          </a:xfrm>
          <a:prstGeom prst="rect">
            <a:avLst/>
          </a:prstGeom>
        </p:spPr>
      </p:pic>
      <p:pic>
        <p:nvPicPr>
          <p:cNvPr id="3074" name="Picture 2" descr="CAPSLO | Community Action Partnership of San Luis Obispo County">
            <a:extLst>
              <a:ext uri="{FF2B5EF4-FFF2-40B4-BE49-F238E27FC236}">
                <a16:creationId xmlns:a16="http://schemas.microsoft.com/office/drawing/2014/main" id="{1371C8EC-18C8-4289-9A7A-4993DBD7B5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88101" y="240116"/>
            <a:ext cx="2032449" cy="56034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4 Secrets to Building a Successful Workflow - Rindle Blog">
            <a:extLst>
              <a:ext uri="{FF2B5EF4-FFF2-40B4-BE49-F238E27FC236}">
                <a16:creationId xmlns:a16="http://schemas.microsoft.com/office/drawing/2014/main" id="{AAB9F4FD-F1D5-458E-966C-4E02129340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39125" y="3957638"/>
            <a:ext cx="3028950" cy="1514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34240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B08F9-1B2F-47B2-866C-1128BCCBA999}"/>
              </a:ext>
            </a:extLst>
          </p:cNvPr>
          <p:cNvSpPr>
            <a:spLocks noGrp="1"/>
          </p:cNvSpPr>
          <p:nvPr>
            <p:ph type="title"/>
          </p:nvPr>
        </p:nvSpPr>
        <p:spPr>
          <a:xfrm>
            <a:off x="953816" y="660377"/>
            <a:ext cx="10515600" cy="728162"/>
          </a:xfrm>
        </p:spPr>
        <p:txBody>
          <a:bodyPr>
            <a:noAutofit/>
          </a:bodyPr>
          <a:lstStyle/>
          <a:p>
            <a:pPr algn="ctr"/>
            <a:r>
              <a:rPr lang="en-US" sz="4000" dirty="0">
                <a:latin typeface="Arial" panose="020B0604020202020204" pitchFamily="34" charset="0"/>
                <a:cs typeface="Arial" panose="020B0604020202020204" pitchFamily="34" charset="0"/>
              </a:rPr>
              <a:t>Conclusions/Findings</a:t>
            </a:r>
            <a:endParaRPr lang="en-US" sz="4000" b="1" dirty="0">
              <a:latin typeface="Arial" panose="020B0604020202020204" pitchFamily="34" charset="0"/>
              <a:cs typeface="Arial" panose="020B0604020202020204" pitchFamily="34" charset="0"/>
            </a:endParaRPr>
          </a:p>
        </p:txBody>
      </p:sp>
      <p:pic>
        <p:nvPicPr>
          <p:cNvPr id="8" name="Picture 4" descr="A picture containing logo&#10;&#10;Description automatically generated">
            <a:extLst>
              <a:ext uri="{FF2B5EF4-FFF2-40B4-BE49-F238E27FC236}">
                <a16:creationId xmlns:a16="http://schemas.microsoft.com/office/drawing/2014/main" id="{574EFDC0-914B-48B6-91CC-C2A797A25F52}"/>
              </a:ext>
            </a:extLst>
          </p:cNvPr>
          <p:cNvPicPr>
            <a:picLocks noChangeAspect="1"/>
          </p:cNvPicPr>
          <p:nvPr/>
        </p:nvPicPr>
        <p:blipFill>
          <a:blip r:embed="rId3"/>
          <a:stretch>
            <a:fillRect/>
          </a:stretch>
        </p:blipFill>
        <p:spPr>
          <a:xfrm>
            <a:off x="10833461" y="5867660"/>
            <a:ext cx="1283136" cy="990340"/>
          </a:xfrm>
          <a:prstGeom prst="rect">
            <a:avLst/>
          </a:prstGeom>
        </p:spPr>
      </p:pic>
      <p:sp>
        <p:nvSpPr>
          <p:cNvPr id="3" name="Rectangle 2"/>
          <p:cNvSpPr/>
          <p:nvPr/>
        </p:nvSpPr>
        <p:spPr>
          <a:xfrm>
            <a:off x="590550" y="1692735"/>
            <a:ext cx="8105455" cy="3682162"/>
          </a:xfrm>
          <a:prstGeom prst="rect">
            <a:avLst/>
          </a:prstGeom>
        </p:spPr>
        <p:txBody>
          <a:bodyPr wrap="square">
            <a:spAutoFit/>
          </a:bodyPr>
          <a:lstStyle/>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222222"/>
                </a:solidFill>
                <a:effectLst/>
                <a:uLnTx/>
                <a:uFillTx/>
                <a:latin typeface="Calibri"/>
                <a:ea typeface="Calibri" panose="020F0502020204030204" pitchFamily="34" charset="0"/>
                <a:cs typeface="Arial" panose="020B0604020202020204" pitchFamily="34" charset="0"/>
              </a:rPr>
              <a:t>For the full month of March 2021, the clinic ran 108 HIV and 38 Syphilis tests. </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a:ea typeface="Calibri" panose="020F0502020204030204" pitchFamily="34" charset="0"/>
                <a:cs typeface="Arial" panose="020B0604020202020204" pitchFamily="34" charset="0"/>
              </a:rPr>
              <a:t>Patient Population: 5 blocks from university, high school/ see a lot of teens, young adults. People with no insurance.</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222222"/>
                </a:solidFill>
                <a:effectLst/>
                <a:uLnTx/>
                <a:uFillTx/>
                <a:latin typeface="Calibri"/>
                <a:ea typeface="Times New Roman" panose="02020603050405020304" pitchFamily="18" charset="0"/>
                <a:cs typeface="Arial" panose="020B0604020202020204" pitchFamily="34" charset="0"/>
              </a:rPr>
              <a:t>Patient Service Assistants presented a script on why to test for both HIV and Syphilis</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222222"/>
                </a:solidFill>
                <a:effectLst/>
                <a:uLnTx/>
                <a:uFillTx/>
                <a:latin typeface="Calibri"/>
                <a:ea typeface="Calibri" panose="020F0502020204030204" pitchFamily="34" charset="0"/>
                <a:cs typeface="Arial" panose="020B0604020202020204" pitchFamily="34" charset="0"/>
              </a:rPr>
              <a:t>We ran out of the 20 </a:t>
            </a:r>
            <a:r>
              <a:rPr kumimoji="0" lang="en-US" sz="2200" b="0" i="0" u="none" strike="noStrike" kern="1200" cap="none" spc="0" normalizeH="0" baseline="0" noProof="0" dirty="0" err="1">
                <a:ln>
                  <a:noFill/>
                </a:ln>
                <a:solidFill>
                  <a:srgbClr val="222222"/>
                </a:solidFill>
                <a:effectLst/>
                <a:uLnTx/>
                <a:uFillTx/>
                <a:latin typeface="Calibri"/>
                <a:ea typeface="Calibri" panose="020F0502020204030204" pitchFamily="34" charset="0"/>
                <a:cs typeface="Arial" panose="020B0604020202020204" pitchFamily="34" charset="0"/>
              </a:rPr>
              <a:t>Chembio</a:t>
            </a:r>
            <a:r>
              <a:rPr kumimoji="0" lang="en-US" sz="2200" b="0" i="0" u="none" strike="noStrike" kern="1200" cap="none" spc="0" normalizeH="0" baseline="0" noProof="0" dirty="0">
                <a:ln>
                  <a:noFill/>
                </a:ln>
                <a:solidFill>
                  <a:srgbClr val="222222"/>
                </a:solidFill>
                <a:effectLst/>
                <a:uLnTx/>
                <a:uFillTx/>
                <a:latin typeface="Calibri"/>
                <a:ea typeface="Calibri" panose="020F0502020204030204" pitchFamily="34" charset="0"/>
                <a:cs typeface="Arial" panose="020B0604020202020204" pitchFamily="34" charset="0"/>
              </a:rPr>
              <a:t> combo tests in 10 days.</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222222"/>
                </a:solidFill>
                <a:effectLst/>
                <a:uLnTx/>
                <a:uFillTx/>
                <a:latin typeface="Calibri"/>
                <a:ea typeface="Times New Roman" panose="02020603050405020304" pitchFamily="18" charset="0"/>
                <a:cs typeface="Arial" panose="020B0604020202020204" pitchFamily="34" charset="0"/>
              </a:rPr>
              <a:t>100% acceptance rate with </a:t>
            </a:r>
            <a:r>
              <a:rPr kumimoji="0" lang="en-US" sz="2200" b="0" i="0" u="none" strike="noStrike" kern="1200" cap="none" spc="0" normalizeH="0" baseline="0" noProof="0" dirty="0" err="1">
                <a:ln>
                  <a:noFill/>
                </a:ln>
                <a:solidFill>
                  <a:srgbClr val="222222"/>
                </a:solidFill>
                <a:effectLst/>
                <a:uLnTx/>
                <a:uFillTx/>
                <a:latin typeface="Calibri"/>
                <a:ea typeface="Times New Roman" panose="02020603050405020304" pitchFamily="18" charset="0"/>
                <a:cs typeface="Arial" panose="020B0604020202020204" pitchFamily="34" charset="0"/>
              </a:rPr>
              <a:t>Chembio</a:t>
            </a:r>
            <a:r>
              <a:rPr kumimoji="0" lang="en-US" sz="2200" b="0" i="0" u="none" strike="noStrike" kern="1200" cap="none" spc="0" normalizeH="0" baseline="0" noProof="0" dirty="0">
                <a:ln>
                  <a:noFill/>
                </a:ln>
                <a:solidFill>
                  <a:srgbClr val="222222"/>
                </a:solidFill>
                <a:effectLst/>
                <a:uLnTx/>
                <a:uFillTx/>
                <a:latin typeface="Calibri"/>
                <a:ea typeface="Times New Roman" panose="02020603050405020304" pitchFamily="18" charset="0"/>
                <a:cs typeface="Arial" panose="020B0604020202020204" pitchFamily="34" charset="0"/>
              </a:rPr>
              <a:t> (compared to approx. 30% acceptance rate running Syphilis Health Check)</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pic>
        <p:nvPicPr>
          <p:cNvPr id="4098" name="Picture 2" descr="CAPSLO | Community Action Partnership of San Luis Obispo County">
            <a:extLst>
              <a:ext uri="{FF2B5EF4-FFF2-40B4-BE49-F238E27FC236}">
                <a16:creationId xmlns:a16="http://schemas.microsoft.com/office/drawing/2014/main" id="{DAED54A8-832F-498E-A5B3-9C03A93B70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78247" y="150178"/>
            <a:ext cx="2038350" cy="5619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46002" y="1491269"/>
            <a:ext cx="2985965" cy="4081950"/>
          </a:xfrm>
          <a:prstGeom prst="rect">
            <a:avLst/>
          </a:prstGeom>
        </p:spPr>
      </p:pic>
    </p:spTree>
    <p:extLst>
      <p:ext uri="{BB962C8B-B14F-4D97-AF65-F5344CB8AC3E}">
        <p14:creationId xmlns:p14="http://schemas.microsoft.com/office/powerpoint/2010/main" val="4174154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B08F9-1B2F-47B2-866C-1128BCCBA999}"/>
              </a:ext>
            </a:extLst>
          </p:cNvPr>
          <p:cNvSpPr>
            <a:spLocks noGrp="1"/>
          </p:cNvSpPr>
          <p:nvPr>
            <p:ph type="title"/>
          </p:nvPr>
        </p:nvSpPr>
        <p:spPr>
          <a:xfrm>
            <a:off x="441151" y="254478"/>
            <a:ext cx="10515600" cy="728162"/>
          </a:xfrm>
        </p:spPr>
        <p:txBody>
          <a:bodyPr>
            <a:normAutofit/>
          </a:bodyPr>
          <a:lstStyle/>
          <a:p>
            <a:r>
              <a:rPr lang="en-US" sz="3600" b="1" dirty="0">
                <a:cs typeface="Arial" panose="020B0604020202020204" pitchFamily="34" charset="0"/>
              </a:rPr>
              <a:t>Agenda</a:t>
            </a:r>
          </a:p>
        </p:txBody>
      </p:sp>
      <p:pic>
        <p:nvPicPr>
          <p:cNvPr id="8" name="Picture 4" descr="A picture containing logo&#10;&#10;Description automatically generated">
            <a:extLst>
              <a:ext uri="{FF2B5EF4-FFF2-40B4-BE49-F238E27FC236}">
                <a16:creationId xmlns:a16="http://schemas.microsoft.com/office/drawing/2014/main" id="{574EFDC0-914B-48B6-91CC-C2A797A25F52}"/>
              </a:ext>
            </a:extLst>
          </p:cNvPr>
          <p:cNvPicPr>
            <a:picLocks noChangeAspect="1"/>
          </p:cNvPicPr>
          <p:nvPr/>
        </p:nvPicPr>
        <p:blipFill>
          <a:blip r:embed="rId3"/>
          <a:stretch>
            <a:fillRect/>
          </a:stretch>
        </p:blipFill>
        <p:spPr>
          <a:xfrm>
            <a:off x="10956751" y="5871530"/>
            <a:ext cx="1283136" cy="990340"/>
          </a:xfrm>
          <a:prstGeom prst="rect">
            <a:avLst/>
          </a:prstGeom>
        </p:spPr>
      </p:pic>
      <p:sp>
        <p:nvSpPr>
          <p:cNvPr id="3" name="Content Placeholder 5">
            <a:extLst>
              <a:ext uri="{FF2B5EF4-FFF2-40B4-BE49-F238E27FC236}">
                <a16:creationId xmlns:a16="http://schemas.microsoft.com/office/drawing/2014/main" id="{F0F4F88A-368D-4478-B41C-41DC789EA14F}"/>
              </a:ext>
            </a:extLst>
          </p:cNvPr>
          <p:cNvSpPr txBox="1">
            <a:spLocks/>
          </p:cNvSpPr>
          <p:nvPr/>
        </p:nvSpPr>
        <p:spPr>
          <a:xfrm>
            <a:off x="1067844" y="1449343"/>
            <a:ext cx="10287544" cy="421694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b="1" dirty="0">
              <a:latin typeface="Calibri"/>
              <a:cs typeface="Calibri"/>
            </a:endParaRPr>
          </a:p>
          <a:p>
            <a:pPr lvl="1"/>
            <a:endParaRPr lang="en-US" b="1" dirty="0">
              <a:latin typeface="Calibri"/>
              <a:cs typeface="Calibri"/>
            </a:endParaRPr>
          </a:p>
          <a:p>
            <a:pPr lvl="1"/>
            <a:endParaRPr lang="en-US" b="1" dirty="0">
              <a:latin typeface="Calibri"/>
              <a:cs typeface="Calibri"/>
            </a:endParaRPr>
          </a:p>
          <a:p>
            <a:pPr marL="0" indent="0">
              <a:buNone/>
            </a:pPr>
            <a:endParaRPr lang="en-US" b="1" dirty="0">
              <a:latin typeface="Calibri"/>
              <a:cs typeface="Calibri"/>
            </a:endParaRPr>
          </a:p>
          <a:p>
            <a:pPr lvl="1"/>
            <a:endParaRPr lang="en-US" sz="3200" b="1" dirty="0">
              <a:latin typeface="Calibri"/>
              <a:cs typeface="Calibri"/>
            </a:endParaRPr>
          </a:p>
          <a:p>
            <a:endParaRPr lang="en-US" b="1" dirty="0">
              <a:latin typeface="Calibri"/>
              <a:cs typeface="Calibri"/>
            </a:endParaRPr>
          </a:p>
          <a:p>
            <a:endParaRPr lang="en-US" b="1" dirty="0">
              <a:latin typeface="Calibri"/>
              <a:cs typeface="Calibri"/>
            </a:endParaRPr>
          </a:p>
          <a:p>
            <a:endParaRPr lang="en-US" dirty="0">
              <a:latin typeface="Calibri"/>
              <a:cs typeface="Calibri"/>
            </a:endParaRPr>
          </a:p>
          <a:p>
            <a:endParaRPr lang="en-US" b="1" dirty="0">
              <a:latin typeface="Calibri"/>
              <a:cs typeface="Calibri"/>
            </a:endParaRPr>
          </a:p>
          <a:p>
            <a:endParaRPr lang="en-US" b="1" dirty="0">
              <a:latin typeface="Calibri"/>
              <a:cs typeface="Calibri"/>
            </a:endParaRPr>
          </a:p>
        </p:txBody>
      </p:sp>
      <p:pic>
        <p:nvPicPr>
          <p:cNvPr id="10" name="Picture 9">
            <a:extLst>
              <a:ext uri="{FF2B5EF4-FFF2-40B4-BE49-F238E27FC236}">
                <a16:creationId xmlns:a16="http://schemas.microsoft.com/office/drawing/2014/main" id="{3C1462E4-43AD-4E15-BD02-37B6F2AF5C06}"/>
              </a:ext>
            </a:extLst>
          </p:cNvPr>
          <p:cNvPicPr>
            <a:picLocks noChangeAspect="1"/>
          </p:cNvPicPr>
          <p:nvPr/>
        </p:nvPicPr>
        <p:blipFill rotWithShape="1">
          <a:blip r:embed="rId4"/>
          <a:srcRect t="2118"/>
          <a:stretch/>
        </p:blipFill>
        <p:spPr>
          <a:xfrm>
            <a:off x="2139519" y="1004242"/>
            <a:ext cx="7779088" cy="5107143"/>
          </a:xfrm>
          <a:prstGeom prst="rect">
            <a:avLst/>
          </a:prstGeom>
        </p:spPr>
      </p:pic>
    </p:spTree>
    <p:extLst>
      <p:ext uri="{BB962C8B-B14F-4D97-AF65-F5344CB8AC3E}">
        <p14:creationId xmlns:p14="http://schemas.microsoft.com/office/powerpoint/2010/main" val="14439552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B08F9-1B2F-47B2-866C-1128BCCBA999}"/>
              </a:ext>
            </a:extLst>
          </p:cNvPr>
          <p:cNvSpPr>
            <a:spLocks noGrp="1"/>
          </p:cNvSpPr>
          <p:nvPr>
            <p:ph type="title"/>
          </p:nvPr>
        </p:nvSpPr>
        <p:spPr>
          <a:xfrm>
            <a:off x="953816" y="660377"/>
            <a:ext cx="10515600" cy="728162"/>
          </a:xfrm>
        </p:spPr>
        <p:txBody>
          <a:bodyPr>
            <a:noAutofit/>
          </a:bodyPr>
          <a:lstStyle/>
          <a:p>
            <a:pPr algn="ctr"/>
            <a:r>
              <a:rPr lang="en-US" sz="4000" dirty="0">
                <a:latin typeface="Arial" panose="020B0604020202020204" pitchFamily="34" charset="0"/>
                <a:cs typeface="Arial" panose="020B0604020202020204" pitchFamily="34" charset="0"/>
              </a:rPr>
              <a:t>Conclusions/Findings</a:t>
            </a:r>
            <a:endParaRPr lang="en-US" sz="4000" b="1" dirty="0">
              <a:latin typeface="Arial" panose="020B0604020202020204" pitchFamily="34" charset="0"/>
              <a:cs typeface="Arial" panose="020B0604020202020204" pitchFamily="34" charset="0"/>
            </a:endParaRPr>
          </a:p>
        </p:txBody>
      </p:sp>
      <p:pic>
        <p:nvPicPr>
          <p:cNvPr id="8" name="Picture 4" descr="A picture containing logo&#10;&#10;Description automatically generated">
            <a:extLst>
              <a:ext uri="{FF2B5EF4-FFF2-40B4-BE49-F238E27FC236}">
                <a16:creationId xmlns:a16="http://schemas.microsoft.com/office/drawing/2014/main" id="{574EFDC0-914B-48B6-91CC-C2A797A25F52}"/>
              </a:ext>
            </a:extLst>
          </p:cNvPr>
          <p:cNvPicPr>
            <a:picLocks noChangeAspect="1"/>
          </p:cNvPicPr>
          <p:nvPr/>
        </p:nvPicPr>
        <p:blipFill>
          <a:blip r:embed="rId3"/>
          <a:stretch>
            <a:fillRect/>
          </a:stretch>
        </p:blipFill>
        <p:spPr>
          <a:xfrm>
            <a:off x="10833461" y="5867660"/>
            <a:ext cx="1283136" cy="990340"/>
          </a:xfrm>
          <a:prstGeom prst="rect">
            <a:avLst/>
          </a:prstGeom>
        </p:spPr>
      </p:pic>
      <p:sp>
        <p:nvSpPr>
          <p:cNvPr id="3" name="Rectangle 2"/>
          <p:cNvSpPr/>
          <p:nvPr/>
        </p:nvSpPr>
        <p:spPr>
          <a:xfrm>
            <a:off x="590550" y="1692735"/>
            <a:ext cx="11220450" cy="2726900"/>
          </a:xfrm>
          <a:prstGeom prst="rect">
            <a:avLst/>
          </a:prstGeom>
        </p:spPr>
        <p:txBody>
          <a:bodyPr wrap="square">
            <a:spAutoFit/>
          </a:bodyPr>
          <a:lstStyle/>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222222"/>
                </a:solidFill>
                <a:effectLst/>
                <a:uLnTx/>
                <a:uFillTx/>
                <a:latin typeface="Calibri"/>
                <a:ea typeface="Times New Roman" panose="02020603050405020304" pitchFamily="18" charset="0"/>
                <a:cs typeface="Arial" panose="020B0604020202020204" pitchFamily="34" charset="0"/>
              </a:rPr>
              <a:t>Out of the 20 tests run we had 1 HIV (+) and 1 syphilis (+)</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Expedited treatment for syphilis on the spot</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Patient sent to lab for RPR and got Confirmation of titers, but we gave treatment on site based on Clinician assessment.</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In the past our testing staff had to do 2 fingersticks and Chembio’s test eliminates that. Patients come in nervous so its nice to have 1 test give them 2 results in minutes.</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Staff loved running it. Specimen collection was easy. Loop was easy to use.</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pic>
        <p:nvPicPr>
          <p:cNvPr id="4098" name="Picture 2" descr="CAPSLO | Community Action Partnership of San Luis Obispo County">
            <a:extLst>
              <a:ext uri="{FF2B5EF4-FFF2-40B4-BE49-F238E27FC236}">
                <a16:creationId xmlns:a16="http://schemas.microsoft.com/office/drawing/2014/main" id="{DAED54A8-832F-498E-A5B3-9C03A93B70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62733" y="182819"/>
            <a:ext cx="2038350" cy="5619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stretch>
            <a:fillRect/>
          </a:stretch>
        </p:blipFill>
        <p:spPr>
          <a:xfrm>
            <a:off x="4835850" y="4102119"/>
            <a:ext cx="2729850" cy="2008629"/>
          </a:xfrm>
          <a:prstGeom prst="rect">
            <a:avLst/>
          </a:prstGeom>
        </p:spPr>
      </p:pic>
    </p:spTree>
    <p:extLst>
      <p:ext uri="{BB962C8B-B14F-4D97-AF65-F5344CB8AC3E}">
        <p14:creationId xmlns:p14="http://schemas.microsoft.com/office/powerpoint/2010/main" val="25640728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B08F9-1B2F-47B2-866C-1128BCCBA999}"/>
              </a:ext>
            </a:extLst>
          </p:cNvPr>
          <p:cNvSpPr>
            <a:spLocks noGrp="1"/>
          </p:cNvSpPr>
          <p:nvPr>
            <p:ph type="title"/>
          </p:nvPr>
        </p:nvSpPr>
        <p:spPr>
          <a:xfrm>
            <a:off x="953816" y="660377"/>
            <a:ext cx="10515600" cy="728162"/>
          </a:xfrm>
        </p:spPr>
        <p:txBody>
          <a:bodyPr>
            <a:noAutofit/>
          </a:bodyPr>
          <a:lstStyle/>
          <a:p>
            <a:pPr algn="ctr"/>
            <a:r>
              <a:rPr lang="en-US" sz="4000" dirty="0">
                <a:latin typeface="Arial" panose="020B0604020202020204" pitchFamily="34" charset="0"/>
                <a:cs typeface="Arial" panose="020B0604020202020204" pitchFamily="34" charset="0"/>
              </a:rPr>
              <a:t>Conclusions/Findings</a:t>
            </a:r>
            <a:endParaRPr lang="en-US" sz="4000" b="1" dirty="0">
              <a:latin typeface="Arial" panose="020B060402020202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id="{F886AD28-8293-4F62-8721-709AB0AE8EE9}"/>
              </a:ext>
            </a:extLst>
          </p:cNvPr>
          <p:cNvSpPr>
            <a:spLocks noGrp="1"/>
          </p:cNvSpPr>
          <p:nvPr>
            <p:ph sz="quarter" idx="4"/>
          </p:nvPr>
        </p:nvSpPr>
        <p:spPr>
          <a:xfrm>
            <a:off x="1067844" y="1565307"/>
            <a:ext cx="10287544" cy="4423144"/>
          </a:xfrm>
        </p:spPr>
        <p:txBody>
          <a:bodyPr vert="horz" lIns="91440" tIns="45720" rIns="91440" bIns="45720" rtlCol="0" anchor="t">
            <a:normAutofit/>
          </a:bodyPr>
          <a:lstStyle/>
          <a:p>
            <a:r>
              <a:rPr lang="en-US" dirty="0"/>
              <a:t>We are a member of the End the Epidemics Statewide Working Group focused on ending STI/HIV/Viral hepatitis in CA and see this test as a tool to help reach that goal.</a:t>
            </a:r>
          </a:p>
          <a:p>
            <a:r>
              <a:rPr lang="en-US" dirty="0">
                <a:cs typeface="Arial" panose="020B0604020202020204" pitchFamily="34" charset="0"/>
              </a:rPr>
              <a:t>Big 3: Chlamydia, Gonorrhea, and HIV is usually what people ask to be tested for. Now we can test the </a:t>
            </a:r>
            <a:r>
              <a:rPr lang="en-US" b="1" dirty="0">
                <a:cs typeface="Arial" panose="020B0604020202020204" pitchFamily="34" charset="0"/>
              </a:rPr>
              <a:t>Big 4 </a:t>
            </a:r>
            <a:r>
              <a:rPr lang="en-US" dirty="0">
                <a:cs typeface="Arial" panose="020B0604020202020204" pitchFamily="34" charset="0"/>
              </a:rPr>
              <a:t>including Syphilis with </a:t>
            </a:r>
            <a:r>
              <a:rPr lang="en-US" dirty="0" err="1">
                <a:cs typeface="Arial" panose="020B0604020202020204" pitchFamily="34" charset="0"/>
              </a:rPr>
              <a:t>Chembio’s</a:t>
            </a:r>
            <a:r>
              <a:rPr lang="en-US" dirty="0">
                <a:cs typeface="Arial" panose="020B0604020202020204" pitchFamily="34" charset="0"/>
              </a:rPr>
              <a:t> test and the opt-out script crafted by our Patient Services Assistants.</a:t>
            </a:r>
          </a:p>
          <a:p>
            <a:r>
              <a:rPr lang="en-US" dirty="0"/>
              <a:t>Happy to share the algorithm we use for testing and best practices!</a:t>
            </a:r>
          </a:p>
          <a:p>
            <a:pPr marL="0" lvl="0" indent="0">
              <a:buNone/>
            </a:pPr>
            <a:endParaRPr lang="en-US" dirty="0"/>
          </a:p>
          <a:p>
            <a:endParaRPr lang="en-US" dirty="0">
              <a:cs typeface="Calibri"/>
            </a:endParaRPr>
          </a:p>
        </p:txBody>
      </p:sp>
      <p:pic>
        <p:nvPicPr>
          <p:cNvPr id="8" name="Picture 4" descr="A picture containing logo&#10;&#10;Description automatically generated">
            <a:extLst>
              <a:ext uri="{FF2B5EF4-FFF2-40B4-BE49-F238E27FC236}">
                <a16:creationId xmlns:a16="http://schemas.microsoft.com/office/drawing/2014/main" id="{574EFDC0-914B-48B6-91CC-C2A797A25F52}"/>
              </a:ext>
            </a:extLst>
          </p:cNvPr>
          <p:cNvPicPr>
            <a:picLocks noChangeAspect="1"/>
          </p:cNvPicPr>
          <p:nvPr/>
        </p:nvPicPr>
        <p:blipFill>
          <a:blip r:embed="rId3"/>
          <a:stretch>
            <a:fillRect/>
          </a:stretch>
        </p:blipFill>
        <p:spPr>
          <a:xfrm>
            <a:off x="10833461" y="5867660"/>
            <a:ext cx="1283136" cy="990340"/>
          </a:xfrm>
          <a:prstGeom prst="rect">
            <a:avLst/>
          </a:prstGeom>
        </p:spPr>
      </p:pic>
      <p:pic>
        <p:nvPicPr>
          <p:cNvPr id="5122" name="Picture 2" descr="CAPSLO | Community Action Partnership of San Luis Obispo County">
            <a:extLst>
              <a:ext uri="{FF2B5EF4-FFF2-40B4-BE49-F238E27FC236}">
                <a16:creationId xmlns:a16="http://schemas.microsoft.com/office/drawing/2014/main" id="{3581E31C-4C61-4D70-A7D2-3FCB8965B7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73035" y="196736"/>
            <a:ext cx="1948205" cy="53712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Big 4 Accounting Firms - YouTube">
            <a:extLst>
              <a:ext uri="{FF2B5EF4-FFF2-40B4-BE49-F238E27FC236}">
                <a16:creationId xmlns:a16="http://schemas.microsoft.com/office/drawing/2014/main" id="{5ABB65CF-2A41-4E07-A1EA-18FEA6A54B3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1117" b="28969"/>
          <a:stretch/>
        </p:blipFill>
        <p:spPr bwMode="auto">
          <a:xfrm>
            <a:off x="3287485" y="4420490"/>
            <a:ext cx="2318658" cy="122484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24B7C00-C0C3-4080-8D24-C16A4C9DF06D}"/>
              </a:ext>
            </a:extLst>
          </p:cNvPr>
          <p:cNvSpPr txBox="1"/>
          <p:nvPr/>
        </p:nvSpPr>
        <p:spPr>
          <a:xfrm>
            <a:off x="6232343" y="4321629"/>
            <a:ext cx="1730829" cy="120032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HIV</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Syphilis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Chlamydia</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Gonorrhea</a:t>
            </a:r>
          </a:p>
        </p:txBody>
      </p:sp>
    </p:spTree>
    <p:extLst>
      <p:ext uri="{BB962C8B-B14F-4D97-AF65-F5344CB8AC3E}">
        <p14:creationId xmlns:p14="http://schemas.microsoft.com/office/powerpoint/2010/main" val="10462580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B08F9-1B2F-47B2-866C-1128BCCBA999}"/>
              </a:ext>
            </a:extLst>
          </p:cNvPr>
          <p:cNvSpPr>
            <a:spLocks noGrp="1"/>
          </p:cNvSpPr>
          <p:nvPr>
            <p:ph type="title"/>
          </p:nvPr>
        </p:nvSpPr>
        <p:spPr>
          <a:xfrm>
            <a:off x="953816" y="660377"/>
            <a:ext cx="10515600" cy="728162"/>
          </a:xfrm>
        </p:spPr>
        <p:txBody>
          <a:bodyPr>
            <a:noAutofit/>
          </a:bodyPr>
          <a:lstStyle/>
          <a:p>
            <a:pPr algn="ctr"/>
            <a:r>
              <a:rPr lang="en-US" sz="4000" dirty="0">
                <a:latin typeface="Arial" panose="020B0604020202020204" pitchFamily="34" charset="0"/>
                <a:cs typeface="Arial" panose="020B0604020202020204" pitchFamily="34" charset="0"/>
              </a:rPr>
              <a:t>Future Plans</a:t>
            </a:r>
            <a:endParaRPr lang="en-US" sz="4000" b="1" dirty="0">
              <a:latin typeface="Arial" panose="020B060402020202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id="{F886AD28-8293-4F62-8721-709AB0AE8EE9}"/>
              </a:ext>
            </a:extLst>
          </p:cNvPr>
          <p:cNvSpPr>
            <a:spLocks noGrp="1"/>
          </p:cNvSpPr>
          <p:nvPr>
            <p:ph sz="quarter" idx="4"/>
          </p:nvPr>
        </p:nvSpPr>
        <p:spPr>
          <a:xfrm>
            <a:off x="1067844" y="1565307"/>
            <a:ext cx="10287544" cy="2863818"/>
          </a:xfrm>
        </p:spPr>
        <p:txBody>
          <a:bodyPr vert="horz" lIns="91440" tIns="45720" rIns="91440" bIns="45720" rtlCol="0" anchor="t">
            <a:normAutofit/>
          </a:bodyPr>
          <a:lstStyle/>
          <a:p>
            <a:r>
              <a:rPr lang="en-US" dirty="0"/>
              <a:t>Team is working on a video for education on HIV and syphilis.</a:t>
            </a:r>
          </a:p>
          <a:p>
            <a:r>
              <a:rPr lang="en-US" dirty="0"/>
              <a:t>Promote on campuses to get tested with special testing days for students</a:t>
            </a:r>
          </a:p>
          <a:p>
            <a:r>
              <a:rPr lang="en-US" dirty="0"/>
              <a:t>Promote on social media and dating platforms (Tinder, Grinder and other dating sites)</a:t>
            </a:r>
          </a:p>
          <a:p>
            <a:pPr lvl="0"/>
            <a:r>
              <a:rPr lang="en-US" dirty="0"/>
              <a:t>Will begin offering </a:t>
            </a:r>
            <a:r>
              <a:rPr lang="en-US" dirty="0" err="1"/>
              <a:t>PrEP</a:t>
            </a:r>
            <a:r>
              <a:rPr lang="en-US" dirty="0"/>
              <a:t>/PEP services in the next few months.</a:t>
            </a:r>
          </a:p>
          <a:p>
            <a:pPr lvl="0"/>
            <a:endParaRPr lang="en-US" dirty="0"/>
          </a:p>
          <a:p>
            <a:endParaRPr lang="en-US" dirty="0">
              <a:cs typeface="Calibri"/>
            </a:endParaRPr>
          </a:p>
        </p:txBody>
      </p:sp>
      <p:pic>
        <p:nvPicPr>
          <p:cNvPr id="8" name="Picture 4" descr="A picture containing logo&#10;&#10;Description automatically generated">
            <a:extLst>
              <a:ext uri="{FF2B5EF4-FFF2-40B4-BE49-F238E27FC236}">
                <a16:creationId xmlns:a16="http://schemas.microsoft.com/office/drawing/2014/main" id="{574EFDC0-914B-48B6-91CC-C2A797A25F52}"/>
              </a:ext>
            </a:extLst>
          </p:cNvPr>
          <p:cNvPicPr>
            <a:picLocks noChangeAspect="1"/>
          </p:cNvPicPr>
          <p:nvPr/>
        </p:nvPicPr>
        <p:blipFill>
          <a:blip r:embed="rId3"/>
          <a:stretch>
            <a:fillRect/>
          </a:stretch>
        </p:blipFill>
        <p:spPr>
          <a:xfrm>
            <a:off x="10833461" y="5867660"/>
            <a:ext cx="1283136" cy="990340"/>
          </a:xfrm>
          <a:prstGeom prst="rect">
            <a:avLst/>
          </a:prstGeom>
        </p:spPr>
      </p:pic>
      <p:pic>
        <p:nvPicPr>
          <p:cNvPr id="5122" name="Picture 2" descr="CAPSLO | Community Action Partnership of San Luis Obispo County">
            <a:extLst>
              <a:ext uri="{FF2B5EF4-FFF2-40B4-BE49-F238E27FC236}">
                <a16:creationId xmlns:a16="http://schemas.microsoft.com/office/drawing/2014/main" id="{3581E31C-4C61-4D70-A7D2-3FCB8965B7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73035" y="196736"/>
            <a:ext cx="1948205" cy="53712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at's the Difference Between PrEP and PEP? - PrEP Daily">
            <a:extLst>
              <a:ext uri="{FF2B5EF4-FFF2-40B4-BE49-F238E27FC236}">
                <a16:creationId xmlns:a16="http://schemas.microsoft.com/office/drawing/2014/main" id="{BFF8158E-13C2-4C28-A957-C44C0647FB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0605" y="4206649"/>
            <a:ext cx="3322022" cy="1661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00666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0" y="4019107"/>
            <a:ext cx="12192000" cy="1975293"/>
          </a:xfrm>
        </p:spPr>
        <p:txBody>
          <a:bodyPr>
            <a:normAutofit fontScale="92500" lnSpcReduction="10000"/>
          </a:bodyPr>
          <a:lstStyle/>
          <a:p>
            <a:pPr marL="0" lvl="0" indent="0" algn="ctr">
              <a:buNone/>
            </a:pPr>
            <a:r>
              <a:rPr lang="en-US" sz="3000" dirty="0">
                <a:solidFill>
                  <a:srgbClr val="3972A9"/>
                </a:solidFill>
              </a:rPr>
              <a:t>Kayla Wilburn, </a:t>
            </a:r>
            <a:r>
              <a:rPr lang="es-ES" sz="3000" dirty="0">
                <a:solidFill>
                  <a:srgbClr val="3972A9"/>
                </a:solidFill>
              </a:rPr>
              <a:t>Clinic Director </a:t>
            </a:r>
          </a:p>
          <a:p>
            <a:pPr marL="0" lvl="0" indent="0" algn="ctr">
              <a:buNone/>
            </a:pPr>
            <a:r>
              <a:rPr lang="en-US" sz="3000" dirty="0">
                <a:solidFill>
                  <a:srgbClr val="3972A9"/>
                </a:solidFill>
              </a:rPr>
              <a:t>CAPSLO The Center for Health &amp; Prevention</a:t>
            </a:r>
          </a:p>
          <a:p>
            <a:pPr marL="0" lvl="0" indent="0" algn="ctr">
              <a:buNone/>
            </a:pPr>
            <a:r>
              <a:rPr lang="es-ES" sz="3000" dirty="0">
                <a:solidFill>
                  <a:srgbClr val="3972A9"/>
                </a:solidFill>
              </a:rPr>
              <a:t>kwilburn@capslo.org     </a:t>
            </a:r>
          </a:p>
          <a:p>
            <a:pPr marL="0" lvl="0" indent="0" algn="ctr">
              <a:buNone/>
            </a:pPr>
            <a:r>
              <a:rPr lang="es-ES" sz="3000" dirty="0">
                <a:solidFill>
                  <a:srgbClr val="3972A9"/>
                </a:solidFill>
              </a:rPr>
              <a:t>805-544-2498 ext. 21</a:t>
            </a:r>
            <a:endParaRPr lang="en-US" sz="3000" dirty="0">
              <a:solidFill>
                <a:srgbClr val="3972A9"/>
              </a:solidFill>
            </a:endParaRPr>
          </a:p>
          <a:p>
            <a:pPr marL="0" indent="0" algn="ctr">
              <a:buNone/>
            </a:pPr>
            <a:endParaRPr lang="en-US" dirty="0"/>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C3E1E-93A6-479F-B1D5-A63A37D5CF1E}" type="slidenum">
              <a:rPr kumimoji="0" lang="en-US" sz="1600" b="1"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600" b="1" i="0" u="none" strike="noStrike" kern="1200" cap="none" spc="0" normalizeH="0" baseline="0" noProof="0">
              <a:ln>
                <a:noFill/>
              </a:ln>
              <a:solidFill>
                <a:prstClr val="white"/>
              </a:solidFill>
              <a:effectLst/>
              <a:uLnTx/>
              <a:uFillTx/>
              <a:latin typeface="Calibri"/>
              <a:ea typeface="+mn-ea"/>
              <a:cs typeface="+mn-cs"/>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15535" r="5256"/>
          <a:stretch/>
        </p:blipFill>
        <p:spPr>
          <a:xfrm>
            <a:off x="4018267" y="357489"/>
            <a:ext cx="3892355" cy="3456354"/>
          </a:xfrm>
          <a:prstGeom prst="rect">
            <a:avLst/>
          </a:prstGeom>
        </p:spPr>
      </p:pic>
      <p:pic>
        <p:nvPicPr>
          <p:cNvPr id="9" name="Picture 8"/>
          <p:cNvPicPr>
            <a:picLocks noChangeAspect="1"/>
          </p:cNvPicPr>
          <p:nvPr/>
        </p:nvPicPr>
        <p:blipFill>
          <a:blip r:embed="rId4"/>
          <a:stretch>
            <a:fillRect/>
          </a:stretch>
        </p:blipFill>
        <p:spPr>
          <a:xfrm>
            <a:off x="9705768" y="219924"/>
            <a:ext cx="2298391" cy="634039"/>
          </a:xfrm>
          <a:prstGeom prst="rect">
            <a:avLst/>
          </a:prstGeom>
        </p:spPr>
      </p:pic>
      <p:pic>
        <p:nvPicPr>
          <p:cNvPr id="10" name="Picture 9"/>
          <p:cNvPicPr>
            <a:picLocks noChangeAspect="1"/>
          </p:cNvPicPr>
          <p:nvPr/>
        </p:nvPicPr>
        <p:blipFill>
          <a:blip r:embed="rId5"/>
          <a:stretch>
            <a:fillRect/>
          </a:stretch>
        </p:blipFill>
        <p:spPr>
          <a:xfrm>
            <a:off x="10816185" y="5870362"/>
            <a:ext cx="1286367" cy="987638"/>
          </a:xfrm>
          <a:prstGeom prst="rect">
            <a:avLst/>
          </a:prstGeom>
        </p:spPr>
      </p:pic>
    </p:spTree>
    <p:extLst>
      <p:ext uri="{BB962C8B-B14F-4D97-AF65-F5344CB8AC3E}">
        <p14:creationId xmlns:p14="http://schemas.microsoft.com/office/powerpoint/2010/main" val="1286677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7F904EE-0628-482D-B7FD-6EFDE61704EB}"/>
              </a:ext>
            </a:extLst>
          </p:cNvPr>
          <p:cNvSpPr>
            <a:spLocks noGrp="1"/>
          </p:cNvSpPr>
          <p:nvPr>
            <p:ph type="ctrTitle"/>
          </p:nvPr>
        </p:nvSpPr>
        <p:spPr>
          <a:xfrm>
            <a:off x="847725" y="1038227"/>
            <a:ext cx="10363200" cy="2898773"/>
          </a:xfrm>
        </p:spPr>
        <p:txBody>
          <a:bodyPr>
            <a:normAutofit/>
          </a:bodyPr>
          <a:lstStyle/>
          <a:p>
            <a:r>
              <a:rPr lang="en-US" sz="4400" b="1" dirty="0"/>
              <a:t>DPP® HIV-Syphilis Pilot Program Presentation</a:t>
            </a:r>
            <a:br>
              <a:rPr lang="en-US" sz="4400" b="1" dirty="0"/>
            </a:br>
            <a:endParaRPr lang="en-US" dirty="0"/>
          </a:p>
        </p:txBody>
      </p:sp>
      <p:sp>
        <p:nvSpPr>
          <p:cNvPr id="5" name="Slide Number Placeholder 4">
            <a:extLst>
              <a:ext uri="{FF2B5EF4-FFF2-40B4-BE49-F238E27FC236}">
                <a16:creationId xmlns:a16="http://schemas.microsoft.com/office/drawing/2014/main" id="{FAD9F2A2-A94A-4CF0-B473-8A2D7F90AE69}"/>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A5ADF7A-0320-44A1-B7A5-5937CB444030}" type="slidenum">
              <a:rPr kumimoji="0" lang="en-US" sz="1600" b="1"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US" sz="16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DBC016FC-0D87-46E4-B738-4403D9DDDE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 y="4645023"/>
            <a:ext cx="2835089" cy="2190750"/>
          </a:xfrm>
          <a:prstGeom prst="rect">
            <a:avLst/>
          </a:prstGeom>
        </p:spPr>
      </p:pic>
      <p:sp>
        <p:nvSpPr>
          <p:cNvPr id="3" name="Subtitle 2">
            <a:extLst>
              <a:ext uri="{FF2B5EF4-FFF2-40B4-BE49-F238E27FC236}">
                <a16:creationId xmlns:a16="http://schemas.microsoft.com/office/drawing/2014/main" id="{3F62FAD2-2F68-47F3-BD82-E90B3929EEC2}"/>
              </a:ext>
            </a:extLst>
          </p:cNvPr>
          <p:cNvSpPr>
            <a:spLocks noGrp="1"/>
          </p:cNvSpPr>
          <p:nvPr>
            <p:ph type="subTitle" idx="1"/>
          </p:nvPr>
        </p:nvSpPr>
        <p:spPr>
          <a:xfrm>
            <a:off x="2054427" y="3060700"/>
            <a:ext cx="7620000" cy="1752600"/>
          </a:xfrm>
        </p:spPr>
        <p:txBody>
          <a:bodyPr>
            <a:normAutofit fontScale="85000" lnSpcReduction="20000"/>
          </a:bodyPr>
          <a:lstStyle/>
          <a:p>
            <a:r>
              <a:rPr lang="en-US" dirty="0"/>
              <a:t>By: </a:t>
            </a:r>
          </a:p>
          <a:p>
            <a:r>
              <a:rPr lang="en-US" dirty="0"/>
              <a:t>Russell Rooms MSN, APRN-CNP</a:t>
            </a:r>
          </a:p>
          <a:p>
            <a:r>
              <a:rPr lang="en-US" dirty="0"/>
              <a:t>Diversity Family Health</a:t>
            </a:r>
          </a:p>
          <a:p>
            <a:r>
              <a:rPr lang="en-US" dirty="0"/>
              <a:t>Oklahoma City, OK</a:t>
            </a:r>
          </a:p>
        </p:txBody>
      </p:sp>
      <p:pic>
        <p:nvPicPr>
          <p:cNvPr id="4" name="Picture 3" descr="A picture containing diagram&#10;&#10;Description automatically generated">
            <a:extLst>
              <a:ext uri="{FF2B5EF4-FFF2-40B4-BE49-F238E27FC236}">
                <a16:creationId xmlns:a16="http://schemas.microsoft.com/office/drawing/2014/main" id="{660E79BC-673A-47C8-9903-008B6E3C12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2697" y="5003270"/>
            <a:ext cx="2513256" cy="1494369"/>
          </a:xfrm>
          <a:prstGeom prst="rect">
            <a:avLst/>
          </a:prstGeom>
        </p:spPr>
      </p:pic>
    </p:spTree>
    <p:extLst>
      <p:ext uri="{BB962C8B-B14F-4D97-AF65-F5344CB8AC3E}">
        <p14:creationId xmlns:p14="http://schemas.microsoft.com/office/powerpoint/2010/main" val="33109148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C455F-E07F-4331-BD0A-0BE2F8DFED85}"/>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Current Testing</a:t>
            </a:r>
          </a:p>
        </p:txBody>
      </p:sp>
      <p:sp>
        <p:nvSpPr>
          <p:cNvPr id="4" name="Content Placeholder 3">
            <a:extLst>
              <a:ext uri="{FF2B5EF4-FFF2-40B4-BE49-F238E27FC236}">
                <a16:creationId xmlns:a16="http://schemas.microsoft.com/office/drawing/2014/main" id="{DE46951F-DC7A-4E6B-BD66-F18F78B6222B}"/>
              </a:ext>
            </a:extLst>
          </p:cNvPr>
          <p:cNvSpPr>
            <a:spLocks noGrp="1"/>
          </p:cNvSpPr>
          <p:nvPr>
            <p:ph sz="half" idx="2"/>
          </p:nvPr>
        </p:nvSpPr>
        <p:spPr>
          <a:xfrm>
            <a:off x="750277" y="1612167"/>
            <a:ext cx="10464800" cy="3060317"/>
          </a:xfrm>
        </p:spPr>
        <p:txBody>
          <a:bodyPr>
            <a:normAutofit/>
          </a:bodyPr>
          <a:lstStyle/>
          <a:p>
            <a:pPr marL="0" marR="0">
              <a:spcBef>
                <a:spcPts val="0"/>
              </a:spcBef>
              <a:spcAft>
                <a:spcPts val="0"/>
              </a:spcAft>
            </a:pPr>
            <a:r>
              <a:rPr lang="en-US" sz="2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Using the </a:t>
            </a:r>
            <a:r>
              <a:rPr lang="en-US" sz="28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Chembio</a:t>
            </a:r>
            <a:r>
              <a:rPr lang="en-US" sz="2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SURE CHECK® HIV 1/2 test and sending out syphilis via venous blood draw. This takes approximatel</a:t>
            </a:r>
            <a:r>
              <a:rPr lang="en-US" sz="2800" b="1" dirty="0">
                <a:solidFill>
                  <a:srgbClr val="000000"/>
                </a:solidFill>
                <a:latin typeface="Calibri" panose="020F0502020204030204" pitchFamily="34" charset="0"/>
                <a:ea typeface="Calibri" panose="020F0502020204030204" pitchFamily="34" charset="0"/>
                <a:cs typeface="Calibri" panose="020F0502020204030204" pitchFamily="34" charset="0"/>
              </a:rPr>
              <a:t>y </a:t>
            </a:r>
            <a:r>
              <a:rPr lang="en-US" sz="2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48 hours to come back.</a:t>
            </a:r>
          </a:p>
          <a:p>
            <a:pPr marL="0" marR="0">
              <a:spcBef>
                <a:spcPts val="0"/>
              </a:spcBef>
              <a:spcAft>
                <a:spcPts val="0"/>
              </a:spcAft>
            </a:pPr>
            <a:endParaRPr lang="en-US" sz="2800" b="1" dirty="0">
              <a:solidFill>
                <a:srgbClr val="000000"/>
              </a:solidFill>
              <a:effectLst/>
              <a:latin typeface="Verdana" panose="020B060403050404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2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We see 16 patients per provider per day and occasionally we have 2 providers/day. We perform approx. 350 HIV tests per month.</a:t>
            </a:r>
            <a:endParaRPr lang="en-US" sz="2800" b="1" dirty="0"/>
          </a:p>
        </p:txBody>
      </p:sp>
      <p:sp>
        <p:nvSpPr>
          <p:cNvPr id="7" name="Slide Number Placeholder 6">
            <a:extLst>
              <a:ext uri="{FF2B5EF4-FFF2-40B4-BE49-F238E27FC236}">
                <a16:creationId xmlns:a16="http://schemas.microsoft.com/office/drawing/2014/main" id="{07ED1588-B5A0-4697-A05A-A01081978E1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C3E1E-93A6-479F-B1D5-A63A37D5CF1E}" type="slidenum">
              <a:rPr kumimoji="0" lang="en-US" sz="1600" b="1"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600" b="1" i="0" u="none" strike="noStrike" kern="1200" cap="none" spc="0" normalizeH="0" baseline="0" noProof="0">
              <a:ln>
                <a:noFill/>
              </a:ln>
              <a:solidFill>
                <a:prstClr val="white"/>
              </a:solidFill>
              <a:effectLst/>
              <a:uLnTx/>
              <a:uFillTx/>
              <a:latin typeface="Calibri"/>
              <a:ea typeface="+mn-ea"/>
              <a:cs typeface="+mn-cs"/>
            </a:endParaRPr>
          </a:p>
        </p:txBody>
      </p:sp>
      <p:pic>
        <p:nvPicPr>
          <p:cNvPr id="8" name="Picture 7" descr="A picture containing diagram&#10;&#10;Description automatically generated">
            <a:extLst>
              <a:ext uri="{FF2B5EF4-FFF2-40B4-BE49-F238E27FC236}">
                <a16:creationId xmlns:a16="http://schemas.microsoft.com/office/drawing/2014/main" id="{859B3DD1-BBA5-4276-AF7D-3349679278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0206" y="236183"/>
            <a:ext cx="1986994" cy="1181456"/>
          </a:xfrm>
          <a:prstGeom prst="rect">
            <a:avLst/>
          </a:prstGeom>
        </p:spPr>
      </p:pic>
      <p:pic>
        <p:nvPicPr>
          <p:cNvPr id="1028" name="Picture 4" descr="Syphilis Detection Test: Reference Range, Interpretation, Collection and  Panels">
            <a:extLst>
              <a:ext uri="{FF2B5EF4-FFF2-40B4-BE49-F238E27FC236}">
                <a16:creationId xmlns:a16="http://schemas.microsoft.com/office/drawing/2014/main" id="{7FCFC557-EC4F-4F6F-83EE-2A02C29F8A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1575" y="4576187"/>
            <a:ext cx="222885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04293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B08F9-1B2F-47B2-866C-1128BCCBA999}"/>
              </a:ext>
            </a:extLst>
          </p:cNvPr>
          <p:cNvSpPr>
            <a:spLocks noGrp="1"/>
          </p:cNvSpPr>
          <p:nvPr>
            <p:ph type="title"/>
          </p:nvPr>
        </p:nvSpPr>
        <p:spPr/>
        <p:txBody>
          <a:bodyPr>
            <a:normAutofit/>
          </a:bodyPr>
          <a:lstStyle/>
          <a:p>
            <a:pPr algn="ctr"/>
            <a:r>
              <a:rPr lang="en-US" b="1" dirty="0">
                <a:latin typeface="Arial" panose="020B0604020202020204" pitchFamily="34" charset="0"/>
                <a:cs typeface="Arial" panose="020B0604020202020204" pitchFamily="34" charset="0"/>
              </a:rPr>
              <a:t>Objectives of Pilot</a:t>
            </a:r>
          </a:p>
        </p:txBody>
      </p:sp>
      <p:pic>
        <p:nvPicPr>
          <p:cNvPr id="8" name="Picture 4" descr="A picture containing logo&#10;&#10;Description automatically generated">
            <a:extLst>
              <a:ext uri="{FF2B5EF4-FFF2-40B4-BE49-F238E27FC236}">
                <a16:creationId xmlns:a16="http://schemas.microsoft.com/office/drawing/2014/main" id="{574EFDC0-914B-48B6-91CC-C2A797A25F52}"/>
              </a:ext>
            </a:extLst>
          </p:cNvPr>
          <p:cNvPicPr>
            <a:picLocks noChangeAspect="1"/>
          </p:cNvPicPr>
          <p:nvPr/>
        </p:nvPicPr>
        <p:blipFill>
          <a:blip r:embed="rId3"/>
          <a:stretch>
            <a:fillRect/>
          </a:stretch>
        </p:blipFill>
        <p:spPr>
          <a:xfrm>
            <a:off x="10956751" y="5871530"/>
            <a:ext cx="1283136" cy="990340"/>
          </a:xfrm>
          <a:prstGeom prst="rect">
            <a:avLst/>
          </a:prstGeom>
        </p:spPr>
      </p:pic>
      <p:sp>
        <p:nvSpPr>
          <p:cNvPr id="3" name="Content Placeholder 5">
            <a:extLst>
              <a:ext uri="{FF2B5EF4-FFF2-40B4-BE49-F238E27FC236}">
                <a16:creationId xmlns:a16="http://schemas.microsoft.com/office/drawing/2014/main" id="{F0F4F88A-368D-4478-B41C-41DC789EA14F}"/>
              </a:ext>
            </a:extLst>
          </p:cNvPr>
          <p:cNvSpPr txBox="1">
            <a:spLocks/>
          </p:cNvSpPr>
          <p:nvPr/>
        </p:nvSpPr>
        <p:spPr>
          <a:xfrm>
            <a:off x="1067844" y="1449343"/>
            <a:ext cx="10287544" cy="421694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a:ea typeface="+mn-ea"/>
                <a:cs typeface="Calibri"/>
              </a:rPr>
              <a:t>Assess ease of use of DPP® HIV-Syphilis for mass or festival testing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a:ea typeface="+mn-ea"/>
                <a:cs typeface="Calibri"/>
              </a:rPr>
              <a:t>Determine the best process for rapid succession testing.</a:t>
            </a:r>
          </a:p>
        </p:txBody>
      </p:sp>
      <p:pic>
        <p:nvPicPr>
          <p:cNvPr id="9" name="Picture 8" descr="A picture containing diagram&#10;&#10;Description automatically generated">
            <a:extLst>
              <a:ext uri="{FF2B5EF4-FFF2-40B4-BE49-F238E27FC236}">
                <a16:creationId xmlns:a16="http://schemas.microsoft.com/office/drawing/2014/main" id="{02951138-0A8C-46A6-A6A1-A1C5FBB3F2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16965" y="161448"/>
            <a:ext cx="2303049" cy="1369381"/>
          </a:xfrm>
          <a:prstGeom prst="rect">
            <a:avLst/>
          </a:prstGeom>
        </p:spPr>
      </p:pic>
      <p:pic>
        <p:nvPicPr>
          <p:cNvPr id="10" name="Picture 2" descr="Rapid blood test by GPs can rule out serious infections in children |  University of Oxford">
            <a:extLst>
              <a:ext uri="{FF2B5EF4-FFF2-40B4-BE49-F238E27FC236}">
                <a16:creationId xmlns:a16="http://schemas.microsoft.com/office/drawing/2014/main" id="{8B25B3C9-560C-4804-B688-4B4DDF3FEF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6079" y="3429000"/>
            <a:ext cx="3611074" cy="1722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35725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B08F9-1B2F-47B2-866C-1128BCCBA999}"/>
              </a:ext>
            </a:extLst>
          </p:cNvPr>
          <p:cNvSpPr>
            <a:spLocks noGrp="1"/>
          </p:cNvSpPr>
          <p:nvPr>
            <p:ph type="title"/>
          </p:nvPr>
        </p:nvSpPr>
        <p:spPr>
          <a:xfrm>
            <a:off x="953816" y="660377"/>
            <a:ext cx="10515600" cy="728162"/>
          </a:xfrm>
        </p:spPr>
        <p:txBody>
          <a:bodyPr>
            <a:noAutofit/>
          </a:bodyPr>
          <a:lstStyle/>
          <a:p>
            <a:pPr algn="ctr"/>
            <a:r>
              <a:rPr lang="en-US" sz="4000" b="1" dirty="0">
                <a:latin typeface="Arial" panose="020B0604020202020204" pitchFamily="34" charset="0"/>
                <a:cs typeface="Arial" panose="020B0604020202020204" pitchFamily="34" charset="0"/>
              </a:rPr>
              <a:t>Design of Study</a:t>
            </a:r>
          </a:p>
        </p:txBody>
      </p:sp>
      <p:pic>
        <p:nvPicPr>
          <p:cNvPr id="8" name="Picture 4" descr="A picture containing logo&#10;&#10;Description automatically generated">
            <a:extLst>
              <a:ext uri="{FF2B5EF4-FFF2-40B4-BE49-F238E27FC236}">
                <a16:creationId xmlns:a16="http://schemas.microsoft.com/office/drawing/2014/main" id="{574EFDC0-914B-48B6-91CC-C2A797A25F52}"/>
              </a:ext>
            </a:extLst>
          </p:cNvPr>
          <p:cNvPicPr>
            <a:picLocks noChangeAspect="1"/>
          </p:cNvPicPr>
          <p:nvPr/>
        </p:nvPicPr>
        <p:blipFill>
          <a:blip r:embed="rId3"/>
          <a:stretch>
            <a:fillRect/>
          </a:stretch>
        </p:blipFill>
        <p:spPr>
          <a:xfrm>
            <a:off x="10833461" y="5867660"/>
            <a:ext cx="1283136" cy="990340"/>
          </a:xfrm>
          <a:prstGeom prst="rect">
            <a:avLst/>
          </a:prstGeom>
        </p:spPr>
      </p:pic>
      <p:sp>
        <p:nvSpPr>
          <p:cNvPr id="3" name="TextBox 2">
            <a:extLst>
              <a:ext uri="{FF2B5EF4-FFF2-40B4-BE49-F238E27FC236}">
                <a16:creationId xmlns:a16="http://schemas.microsoft.com/office/drawing/2014/main" id="{75100F43-A7B9-4034-AC71-2F6CA389BE96}"/>
              </a:ext>
            </a:extLst>
          </p:cNvPr>
          <p:cNvSpPr txBox="1"/>
          <p:nvPr/>
        </p:nvSpPr>
        <p:spPr>
          <a:xfrm>
            <a:off x="385307" y="1528010"/>
            <a:ext cx="11731290" cy="433965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Event at local college offering free HIV and syphilis testing and PrEP.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There were 20 students scheduled with walk-in availability. Of those 20 scheduled, 16 came with no walk-ins.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Out of the 16 students, 3 had a history of syphilis and were excluded due to anticipated reactivity of the test.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13 students were tested using the DPP® HIV-Syphilis test.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The students had varying degrees of sexual activity in the recent and distant past.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All the students were non-reactive for both HIV and Syphilis (Treponemal).</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4 of the 13 students were at future risk for HIV and chose to start or continue PrEP.</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Those 4 had confirmatory laboratory testing for HIV and RPR that were also non-reactive.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7" name="Picture 6" descr="A picture containing diagram&#10;&#10;Description automatically generated">
            <a:extLst>
              <a:ext uri="{FF2B5EF4-FFF2-40B4-BE49-F238E27FC236}">
                <a16:creationId xmlns:a16="http://schemas.microsoft.com/office/drawing/2014/main" id="{40B351C9-3738-40B1-A7DD-DAB390B47A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0745" y="188955"/>
            <a:ext cx="2040291" cy="1213146"/>
          </a:xfrm>
          <a:prstGeom prst="rect">
            <a:avLst/>
          </a:prstGeom>
        </p:spPr>
      </p:pic>
    </p:spTree>
    <p:extLst>
      <p:ext uri="{BB962C8B-B14F-4D97-AF65-F5344CB8AC3E}">
        <p14:creationId xmlns:p14="http://schemas.microsoft.com/office/powerpoint/2010/main" val="12873237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B08F9-1B2F-47B2-866C-1128BCCBA999}"/>
              </a:ext>
            </a:extLst>
          </p:cNvPr>
          <p:cNvSpPr>
            <a:spLocks noGrp="1"/>
          </p:cNvSpPr>
          <p:nvPr>
            <p:ph type="title"/>
          </p:nvPr>
        </p:nvSpPr>
        <p:spPr>
          <a:xfrm>
            <a:off x="953816" y="660377"/>
            <a:ext cx="10515600" cy="728162"/>
          </a:xfrm>
        </p:spPr>
        <p:txBody>
          <a:bodyPr>
            <a:noAutofit/>
          </a:bodyPr>
          <a:lstStyle/>
          <a:p>
            <a:pPr algn="ctr"/>
            <a:r>
              <a:rPr lang="en-US" sz="4000" dirty="0">
                <a:latin typeface="Arial" panose="020B0604020202020204" pitchFamily="34" charset="0"/>
                <a:cs typeface="Arial" panose="020B0604020202020204" pitchFamily="34" charset="0"/>
              </a:rPr>
              <a:t>Conclusions/Findings</a:t>
            </a:r>
            <a:endParaRPr lang="en-US" sz="4000" b="1" dirty="0">
              <a:latin typeface="Arial" panose="020B0604020202020204" pitchFamily="34" charset="0"/>
              <a:cs typeface="Arial" panose="020B0604020202020204" pitchFamily="34" charset="0"/>
            </a:endParaRPr>
          </a:p>
        </p:txBody>
      </p:sp>
      <p:pic>
        <p:nvPicPr>
          <p:cNvPr id="8" name="Picture 4" descr="A picture containing logo&#10;&#10;Description automatically generated">
            <a:extLst>
              <a:ext uri="{FF2B5EF4-FFF2-40B4-BE49-F238E27FC236}">
                <a16:creationId xmlns:a16="http://schemas.microsoft.com/office/drawing/2014/main" id="{574EFDC0-914B-48B6-91CC-C2A797A25F52}"/>
              </a:ext>
            </a:extLst>
          </p:cNvPr>
          <p:cNvPicPr>
            <a:picLocks noChangeAspect="1"/>
          </p:cNvPicPr>
          <p:nvPr/>
        </p:nvPicPr>
        <p:blipFill>
          <a:blip r:embed="rId3"/>
          <a:stretch>
            <a:fillRect/>
          </a:stretch>
        </p:blipFill>
        <p:spPr>
          <a:xfrm>
            <a:off x="10833461" y="5867660"/>
            <a:ext cx="1283136" cy="990340"/>
          </a:xfrm>
          <a:prstGeom prst="rect">
            <a:avLst/>
          </a:prstGeom>
        </p:spPr>
      </p:pic>
      <p:sp>
        <p:nvSpPr>
          <p:cNvPr id="5" name="TextBox 4">
            <a:extLst>
              <a:ext uri="{FF2B5EF4-FFF2-40B4-BE49-F238E27FC236}">
                <a16:creationId xmlns:a16="http://schemas.microsoft.com/office/drawing/2014/main" id="{813FC24F-C2B6-4A8B-A606-25CA6B2BE3BC}"/>
              </a:ext>
            </a:extLst>
          </p:cNvPr>
          <p:cNvSpPr txBox="1"/>
          <p:nvPr/>
        </p:nvSpPr>
        <p:spPr>
          <a:xfrm>
            <a:off x="545918" y="1698171"/>
            <a:ext cx="11291040" cy="310854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The test was easy to use and straight forward.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When multiple students were in quick succession it was helpful to have pre-printed labels that had blanks for Patient Initials, Well 1 Time, Well 2 Time, Read Time, Results and a digital clock that would provide consistent time between clinicians.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Tests could then be read in quick succession with results given.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This helped to prevent a 15 minute per participant backlog.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At larger events I would recommend having one clinician working as lab tech and running the tests in a location outside of the clinical area.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7" name="Picture 6" descr="A picture containing diagram&#10;&#10;Description automatically generated">
            <a:extLst>
              <a:ext uri="{FF2B5EF4-FFF2-40B4-BE49-F238E27FC236}">
                <a16:creationId xmlns:a16="http://schemas.microsoft.com/office/drawing/2014/main" id="{CD400B82-9C97-4331-8EFA-D4D8A8B0F9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97702" y="206283"/>
            <a:ext cx="2271518" cy="1350633"/>
          </a:xfrm>
          <a:prstGeom prst="rect">
            <a:avLst/>
          </a:prstGeom>
        </p:spPr>
      </p:pic>
      <p:pic>
        <p:nvPicPr>
          <p:cNvPr id="4098" name="Picture 2" descr="Google Translate App- Know More | Deprama">
            <a:extLst>
              <a:ext uri="{FF2B5EF4-FFF2-40B4-BE49-F238E27FC236}">
                <a16:creationId xmlns:a16="http://schemas.microsoft.com/office/drawing/2014/main" id="{13A17100-1B29-41B4-A4C4-D6664FB72A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9146" y="4558373"/>
            <a:ext cx="1913708" cy="1376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73030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7F904EE-0628-482D-B7FD-6EFDE61704EB}"/>
              </a:ext>
            </a:extLst>
          </p:cNvPr>
          <p:cNvSpPr>
            <a:spLocks noGrp="1"/>
          </p:cNvSpPr>
          <p:nvPr>
            <p:ph type="ctrTitle"/>
          </p:nvPr>
        </p:nvSpPr>
        <p:spPr>
          <a:xfrm>
            <a:off x="847725" y="1038227"/>
            <a:ext cx="10363200" cy="2898773"/>
          </a:xfrm>
        </p:spPr>
        <p:txBody>
          <a:bodyPr>
            <a:normAutofit/>
          </a:bodyPr>
          <a:lstStyle/>
          <a:p>
            <a:r>
              <a:rPr lang="en-US" sz="4400" b="1" dirty="0"/>
              <a:t>DPP® HIV-Syphilis Pilot Program Presentation</a:t>
            </a:r>
            <a:br>
              <a:rPr lang="en-US" sz="4400" b="1" dirty="0"/>
            </a:br>
            <a:endParaRPr lang="en-US" dirty="0"/>
          </a:p>
        </p:txBody>
      </p:sp>
      <p:sp>
        <p:nvSpPr>
          <p:cNvPr id="5" name="Slide Number Placeholder 4">
            <a:extLst>
              <a:ext uri="{FF2B5EF4-FFF2-40B4-BE49-F238E27FC236}">
                <a16:creationId xmlns:a16="http://schemas.microsoft.com/office/drawing/2014/main" id="{FAD9F2A2-A94A-4CF0-B473-8A2D7F90AE69}"/>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A5ADF7A-0320-44A1-B7A5-5937CB444030}" type="slidenum">
              <a:rPr kumimoji="0" lang="en-US" sz="1600" b="1"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en-US" sz="16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DBC016FC-0D87-46E4-B738-4403D9DDDE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 y="4645023"/>
            <a:ext cx="2835089" cy="2190750"/>
          </a:xfrm>
          <a:prstGeom prst="rect">
            <a:avLst/>
          </a:prstGeom>
        </p:spPr>
      </p:pic>
      <p:sp>
        <p:nvSpPr>
          <p:cNvPr id="3" name="Subtitle 2">
            <a:extLst>
              <a:ext uri="{FF2B5EF4-FFF2-40B4-BE49-F238E27FC236}">
                <a16:creationId xmlns:a16="http://schemas.microsoft.com/office/drawing/2014/main" id="{3F62FAD2-2F68-47F3-BD82-E90B3929EEC2}"/>
              </a:ext>
            </a:extLst>
          </p:cNvPr>
          <p:cNvSpPr>
            <a:spLocks noGrp="1"/>
          </p:cNvSpPr>
          <p:nvPr>
            <p:ph type="subTitle" idx="1"/>
          </p:nvPr>
        </p:nvSpPr>
        <p:spPr>
          <a:xfrm>
            <a:off x="1783081" y="3060700"/>
            <a:ext cx="8126568" cy="1752600"/>
          </a:xfrm>
        </p:spPr>
        <p:txBody>
          <a:bodyPr>
            <a:normAutofit fontScale="85000" lnSpcReduction="20000"/>
          </a:bodyPr>
          <a:lstStyle/>
          <a:p>
            <a:r>
              <a:rPr lang="en-US" dirty="0"/>
              <a:t>By: Dr. </a:t>
            </a:r>
            <a:r>
              <a:rPr lang="en-US" dirty="0" err="1"/>
              <a:t>Johny</a:t>
            </a:r>
            <a:r>
              <a:rPr lang="en-US" dirty="0"/>
              <a:t> Gonzalez, MD</a:t>
            </a:r>
          </a:p>
          <a:p>
            <a:r>
              <a:rPr lang="en-US" dirty="0"/>
              <a:t>Program Coordinator for Testing and Counseling</a:t>
            </a:r>
          </a:p>
          <a:p>
            <a:r>
              <a:rPr lang="en-US" dirty="0"/>
              <a:t>KC CARE Health Centers</a:t>
            </a:r>
          </a:p>
          <a:p>
            <a:r>
              <a:rPr lang="en-US" dirty="0"/>
              <a:t>Kansas City, MO </a:t>
            </a:r>
          </a:p>
        </p:txBody>
      </p:sp>
      <p:pic>
        <p:nvPicPr>
          <p:cNvPr id="7" name="Picture 6"/>
          <p:cNvPicPr>
            <a:picLocks noChangeAspect="1"/>
          </p:cNvPicPr>
          <p:nvPr/>
        </p:nvPicPr>
        <p:blipFill>
          <a:blip r:embed="rId3"/>
          <a:stretch>
            <a:fillRect/>
          </a:stretch>
        </p:blipFill>
        <p:spPr>
          <a:xfrm>
            <a:off x="4469130" y="4983270"/>
            <a:ext cx="2413743" cy="1515949"/>
          </a:xfrm>
          <a:prstGeom prst="rect">
            <a:avLst/>
          </a:prstGeom>
        </p:spPr>
      </p:pic>
    </p:spTree>
    <p:extLst>
      <p:ext uri="{BB962C8B-B14F-4D97-AF65-F5344CB8AC3E}">
        <p14:creationId xmlns:p14="http://schemas.microsoft.com/office/powerpoint/2010/main" val="2281887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ext&#10;&#10;Description automatically generated"/>
          <p:cNvPicPr>
            <a:picLocks noGrp="1" noChangeAspect="1"/>
          </p:cNvPicPr>
          <p:nvPr>
            <p:ph idx="1"/>
          </p:nvPr>
        </p:nvPicPr>
        <p:blipFill>
          <a:blip r:embed="rId3"/>
          <a:stretch>
            <a:fillRect/>
          </a:stretch>
        </p:blipFill>
        <p:spPr>
          <a:xfrm>
            <a:off x="8435875" y="81806"/>
            <a:ext cx="3157094" cy="1047548"/>
          </a:xfrm>
          <a:prstGeom prst="rect">
            <a:avLst/>
          </a:prstGeom>
        </p:spPr>
      </p:pic>
      <p:sp>
        <p:nvSpPr>
          <p:cNvPr id="3" name="Title 2"/>
          <p:cNvSpPr>
            <a:spLocks noGrp="1"/>
          </p:cNvSpPr>
          <p:nvPr>
            <p:ph type="title"/>
          </p:nvPr>
        </p:nvSpPr>
        <p:spPr>
          <a:xfrm>
            <a:off x="502920" y="281304"/>
            <a:ext cx="9743599" cy="999444"/>
          </a:xfrm>
        </p:spPr>
        <p:txBody>
          <a:bodyPr>
            <a:normAutofit/>
          </a:bodyPr>
          <a:lstStyle/>
          <a:p>
            <a:r>
              <a:rPr lang="en-US" sz="3600" dirty="0"/>
              <a:t>HIV-Syphilis: Why the dual test?</a:t>
            </a:r>
          </a:p>
        </p:txBody>
      </p:sp>
      <p:sp>
        <p:nvSpPr>
          <p:cNvPr id="5" name="Rectangle 4"/>
          <p:cNvSpPr/>
          <p:nvPr/>
        </p:nvSpPr>
        <p:spPr>
          <a:xfrm>
            <a:off x="5798127" y="6565891"/>
            <a:ext cx="5476009" cy="400110"/>
          </a:xfrm>
          <a:prstGeom prst="rect">
            <a:avLst/>
          </a:prstGeom>
        </p:spPr>
        <p:txBody>
          <a:bodyPr wrap="square">
            <a:spAutoFit/>
          </a:bodyPr>
          <a:lstStyle/>
          <a:p>
            <a:r>
              <a:rPr lang="en-US" sz="1000" dirty="0">
                <a:latin typeface="Calibri" panose="020F0502020204030204" pitchFamily="34" charset="0"/>
                <a:hlinkClick r:id="rId4"/>
              </a:rPr>
              <a:t>https://www.cdc.gov/std/hiv/default.htm</a:t>
            </a:r>
            <a:r>
              <a:rPr lang="en-US" sz="1000" dirty="0">
                <a:latin typeface="Calibri" panose="020F0502020204030204" pitchFamily="34" charset="0"/>
              </a:rPr>
              <a:t> &amp; </a:t>
            </a:r>
            <a:r>
              <a:rPr lang="en-US" sz="1000" dirty="0" err="1">
                <a:latin typeface="Calibri" panose="020F0502020204030204" pitchFamily="34" charset="0"/>
              </a:rPr>
              <a:t>Buchacz</a:t>
            </a:r>
            <a:r>
              <a:rPr lang="en-US" sz="1000" dirty="0">
                <a:latin typeface="Calibri" panose="020F0502020204030204" pitchFamily="34" charset="0"/>
              </a:rPr>
              <a:t> et al. </a:t>
            </a:r>
            <a:r>
              <a:rPr lang="en-US" sz="1000" b="0" i="0" dirty="0">
                <a:solidFill>
                  <a:srgbClr val="2F4A8B"/>
                </a:solidFill>
                <a:effectLst/>
                <a:latin typeface="Calibri" panose="020F0502020204030204" pitchFamily="34" charset="0"/>
                <a:hlinkClick r:id="rId5"/>
              </a:rPr>
              <a:t>AIDS. 2004 Oct 21; 18(15): 2075–2079</a:t>
            </a:r>
            <a:endParaRPr lang="en-US" sz="1000" dirty="0">
              <a:latin typeface="Calibri" panose="020F0502020204030204" pitchFamily="34" charset="0"/>
            </a:endParaRPr>
          </a:p>
          <a:p>
            <a:endParaRPr lang="en-US" sz="1000" dirty="0">
              <a:latin typeface="Calibri" panose="020F0502020204030204" pitchFamily="34" charset="0"/>
            </a:endParaRPr>
          </a:p>
        </p:txBody>
      </p:sp>
      <p:sp>
        <p:nvSpPr>
          <p:cNvPr id="7" name="TextBox 6">
            <a:extLst>
              <a:ext uri="{FF2B5EF4-FFF2-40B4-BE49-F238E27FC236}">
                <a16:creationId xmlns:a16="http://schemas.microsoft.com/office/drawing/2014/main" id="{F10137C8-BE4A-9541-9F3F-8F280D1EC0B5}"/>
              </a:ext>
            </a:extLst>
          </p:cNvPr>
          <p:cNvSpPr txBox="1"/>
          <p:nvPr/>
        </p:nvSpPr>
        <p:spPr>
          <a:xfrm>
            <a:off x="2390210" y="1379766"/>
            <a:ext cx="5969018" cy="523220"/>
          </a:xfrm>
          <a:prstGeom prst="rect">
            <a:avLst/>
          </a:prstGeom>
          <a:noFill/>
        </p:spPr>
        <p:txBody>
          <a:bodyPr wrap="square" rtlCol="0">
            <a:spAutoFit/>
          </a:bodyPr>
          <a:lstStyle/>
          <a:p>
            <a:r>
              <a:rPr lang="en-US" sz="2800" b="1" dirty="0"/>
              <a:t>   Syphilis and HIV: </a:t>
            </a:r>
            <a:r>
              <a:rPr lang="en-US" sz="2800" b="1" i="1" dirty="0"/>
              <a:t>A Dangerous Duo</a:t>
            </a:r>
            <a:endParaRPr lang="en-US" sz="2800" i="1" dirty="0"/>
          </a:p>
        </p:txBody>
      </p:sp>
      <p:graphicFrame>
        <p:nvGraphicFramePr>
          <p:cNvPr id="9" name="Content Placeholder 1">
            <a:extLst>
              <a:ext uri="{FF2B5EF4-FFF2-40B4-BE49-F238E27FC236}">
                <a16:creationId xmlns:a16="http://schemas.microsoft.com/office/drawing/2014/main" id="{7615827A-78BB-411A-A07F-3392CD745F58}"/>
              </a:ext>
            </a:extLst>
          </p:cNvPr>
          <p:cNvGraphicFramePr/>
          <p:nvPr>
            <p:extLst>
              <p:ext uri="{D42A27DB-BD31-4B8C-83A1-F6EECF244321}">
                <p14:modId xmlns:p14="http://schemas.microsoft.com/office/powerpoint/2010/main" val="2345937919"/>
              </p:ext>
            </p:extLst>
          </p:nvPr>
        </p:nvGraphicFramePr>
        <p:xfrm>
          <a:off x="318977" y="2007833"/>
          <a:ext cx="11600280" cy="410588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8" name="Picture 4" descr="A picture containing logo&#10;&#10;Description automatically generated">
            <a:extLst>
              <a:ext uri="{FF2B5EF4-FFF2-40B4-BE49-F238E27FC236}">
                <a16:creationId xmlns:a16="http://schemas.microsoft.com/office/drawing/2014/main" id="{D89F5FBE-F8FF-4473-BFCA-40F3D138F5B7}"/>
              </a:ext>
            </a:extLst>
          </p:cNvPr>
          <p:cNvPicPr>
            <a:picLocks noChangeAspect="1"/>
          </p:cNvPicPr>
          <p:nvPr/>
        </p:nvPicPr>
        <p:blipFill>
          <a:blip r:embed="rId11"/>
          <a:stretch>
            <a:fillRect/>
          </a:stretch>
        </p:blipFill>
        <p:spPr>
          <a:xfrm>
            <a:off x="10908864" y="5844636"/>
            <a:ext cx="1283136" cy="990340"/>
          </a:xfrm>
          <a:prstGeom prst="rect">
            <a:avLst/>
          </a:prstGeom>
        </p:spPr>
      </p:pic>
    </p:spTree>
    <p:extLst>
      <p:ext uri="{BB962C8B-B14F-4D97-AF65-F5344CB8AC3E}">
        <p14:creationId xmlns:p14="http://schemas.microsoft.com/office/powerpoint/2010/main" val="4362966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B08F9-1B2F-47B2-866C-1128BCCBA999}"/>
              </a:ext>
            </a:extLst>
          </p:cNvPr>
          <p:cNvSpPr>
            <a:spLocks noGrp="1"/>
          </p:cNvSpPr>
          <p:nvPr>
            <p:ph type="title"/>
          </p:nvPr>
        </p:nvSpPr>
        <p:spPr>
          <a:xfrm>
            <a:off x="838200" y="515937"/>
            <a:ext cx="10515600" cy="728162"/>
          </a:xfrm>
        </p:spPr>
        <p:txBody>
          <a:bodyPr>
            <a:normAutofit fontScale="90000"/>
          </a:bodyPr>
          <a:lstStyle/>
          <a:p>
            <a:pPr algn="ctr"/>
            <a:r>
              <a:rPr lang="en-US" b="1" dirty="0">
                <a:latin typeface="Arial" panose="020B0604020202020204" pitchFamily="34" charset="0"/>
                <a:cs typeface="Arial" panose="020B0604020202020204" pitchFamily="34" charset="0"/>
              </a:rPr>
              <a:t>Objectives of Pilot</a:t>
            </a:r>
          </a:p>
        </p:txBody>
      </p:sp>
      <p:sp>
        <p:nvSpPr>
          <p:cNvPr id="6" name="Content Placeholder 5">
            <a:extLst>
              <a:ext uri="{FF2B5EF4-FFF2-40B4-BE49-F238E27FC236}">
                <a16:creationId xmlns:a16="http://schemas.microsoft.com/office/drawing/2014/main" id="{F886AD28-8293-4F62-8721-709AB0AE8EE9}"/>
              </a:ext>
            </a:extLst>
          </p:cNvPr>
          <p:cNvSpPr>
            <a:spLocks noGrp="1"/>
          </p:cNvSpPr>
          <p:nvPr>
            <p:ph sz="quarter" idx="4"/>
          </p:nvPr>
        </p:nvSpPr>
        <p:spPr>
          <a:xfrm>
            <a:off x="621792" y="1335078"/>
            <a:ext cx="10695105" cy="4216943"/>
          </a:xfrm>
        </p:spPr>
        <p:txBody>
          <a:bodyPr vert="horz" lIns="91440" tIns="45720" rIns="91440" bIns="45720" rtlCol="0" anchor="t">
            <a:normAutofit/>
          </a:bodyPr>
          <a:lstStyle/>
          <a:p>
            <a:r>
              <a:rPr lang="en-US" b="1" dirty="0">
                <a:latin typeface="Calibri"/>
                <a:cs typeface="Calibri"/>
              </a:rPr>
              <a:t>To increase and promote syphilis testing to our patients in the walk-in clinic by using the new </a:t>
            </a:r>
            <a:r>
              <a:rPr lang="en-US" b="1" dirty="0" err="1">
                <a:cs typeface="Calibri"/>
              </a:rPr>
              <a:t>Chembio</a:t>
            </a:r>
            <a:r>
              <a:rPr lang="en-US" b="1" dirty="0">
                <a:cs typeface="Calibri"/>
              </a:rPr>
              <a:t> DPP® HIV-Syphilis test</a:t>
            </a:r>
            <a:r>
              <a:rPr lang="en-US" b="1" dirty="0">
                <a:latin typeface="Calibri"/>
                <a:cs typeface="Calibri"/>
              </a:rPr>
              <a:t>. It is less invasive, provides fast results and reduces wait time for patients.</a:t>
            </a:r>
          </a:p>
          <a:p>
            <a:pPr marL="0" indent="0">
              <a:buNone/>
            </a:pPr>
            <a:endParaRPr lang="en-US" b="1" dirty="0">
              <a:latin typeface="Calibri"/>
              <a:cs typeface="Calibri"/>
            </a:endParaRPr>
          </a:p>
          <a:p>
            <a:pPr marL="0" indent="0">
              <a:buNone/>
            </a:pPr>
            <a:endParaRPr lang="en-US" b="1" dirty="0">
              <a:latin typeface="Calibri"/>
              <a:cs typeface="Calibri"/>
            </a:endParaRPr>
          </a:p>
          <a:p>
            <a:pPr marL="0" indent="0">
              <a:buNone/>
            </a:pPr>
            <a:endParaRPr lang="en-US" b="1" dirty="0">
              <a:latin typeface="Calibri"/>
              <a:cs typeface="Calibri"/>
            </a:endParaRPr>
          </a:p>
          <a:p>
            <a:pPr marL="0" indent="0">
              <a:buNone/>
            </a:pPr>
            <a:endParaRPr lang="en-US" b="1" dirty="0">
              <a:latin typeface="Calibri"/>
              <a:cs typeface="Calibri"/>
            </a:endParaRPr>
          </a:p>
          <a:p>
            <a:pPr marL="0" indent="0">
              <a:buNone/>
            </a:pPr>
            <a:endParaRPr lang="en-US" b="1" dirty="0">
              <a:latin typeface="Calibri"/>
              <a:cs typeface="Calibri"/>
            </a:endParaRPr>
          </a:p>
          <a:p>
            <a:endParaRPr lang="en-US" b="1" dirty="0">
              <a:latin typeface="Calibri"/>
              <a:cs typeface="Calibri"/>
            </a:endParaRPr>
          </a:p>
          <a:p>
            <a:endParaRPr lang="en-US" dirty="0">
              <a:latin typeface="Calibri"/>
              <a:cs typeface="Calibri"/>
            </a:endParaRPr>
          </a:p>
        </p:txBody>
      </p:sp>
      <p:pic>
        <p:nvPicPr>
          <p:cNvPr id="8" name="Picture 4" descr="A picture containing logo&#10;&#10;Description automatically generated">
            <a:extLst>
              <a:ext uri="{FF2B5EF4-FFF2-40B4-BE49-F238E27FC236}">
                <a16:creationId xmlns:a16="http://schemas.microsoft.com/office/drawing/2014/main" id="{574EFDC0-914B-48B6-91CC-C2A797A25F52}"/>
              </a:ext>
            </a:extLst>
          </p:cNvPr>
          <p:cNvPicPr>
            <a:picLocks noChangeAspect="1"/>
          </p:cNvPicPr>
          <p:nvPr/>
        </p:nvPicPr>
        <p:blipFill>
          <a:blip r:embed="rId3"/>
          <a:stretch>
            <a:fillRect/>
          </a:stretch>
        </p:blipFill>
        <p:spPr>
          <a:xfrm>
            <a:off x="10956751" y="5871530"/>
            <a:ext cx="1283136" cy="990340"/>
          </a:xfrm>
          <a:prstGeom prst="rect">
            <a:avLst/>
          </a:prstGeom>
        </p:spPr>
      </p:pic>
      <p:sp>
        <p:nvSpPr>
          <p:cNvPr id="3" name="Content Placeholder 5">
            <a:extLst>
              <a:ext uri="{FF2B5EF4-FFF2-40B4-BE49-F238E27FC236}">
                <a16:creationId xmlns:a16="http://schemas.microsoft.com/office/drawing/2014/main" id="{F0F4F88A-368D-4478-B41C-41DC789EA14F}"/>
              </a:ext>
            </a:extLst>
          </p:cNvPr>
          <p:cNvSpPr txBox="1">
            <a:spLocks/>
          </p:cNvSpPr>
          <p:nvPr/>
        </p:nvSpPr>
        <p:spPr>
          <a:xfrm>
            <a:off x="1067844" y="4672483"/>
            <a:ext cx="10287544" cy="166957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prstClr val="black"/>
              </a:solidFill>
              <a:effectLst/>
              <a:uLnTx/>
              <a:uFillTx/>
              <a:latin typeface="Calibri"/>
              <a:ea typeface="+mn-ea"/>
              <a:cs typeface="Calibri"/>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Calibri"/>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prstClr val="black"/>
              </a:solidFill>
              <a:effectLst/>
              <a:uLnTx/>
              <a:uFillTx/>
              <a:latin typeface="Calibri"/>
              <a:ea typeface="+mn-ea"/>
              <a:cs typeface="Calibri"/>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prstClr val="black"/>
              </a:solidFill>
              <a:effectLst/>
              <a:uLnTx/>
              <a:uFillTx/>
              <a:latin typeface="Calibri"/>
              <a:ea typeface="+mn-ea"/>
              <a:cs typeface="Calibri"/>
            </a:endParaRPr>
          </a:p>
        </p:txBody>
      </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8402" t="27125" r="8944" b="3061"/>
          <a:stretch/>
        </p:blipFill>
        <p:spPr>
          <a:xfrm>
            <a:off x="2120409" y="2838717"/>
            <a:ext cx="3960359" cy="2508833"/>
          </a:xfrm>
          <a:prstGeom prst="rect">
            <a:avLst/>
          </a:prstGeom>
        </p:spPr>
      </p:pic>
      <p:pic>
        <p:nvPicPr>
          <p:cNvPr id="10" name="Picture 9"/>
          <p:cNvPicPr>
            <a:picLocks noChangeAspect="1"/>
          </p:cNvPicPr>
          <p:nvPr/>
        </p:nvPicPr>
        <p:blipFill>
          <a:blip r:embed="rId5"/>
          <a:stretch>
            <a:fillRect/>
          </a:stretch>
        </p:blipFill>
        <p:spPr>
          <a:xfrm>
            <a:off x="10544433" y="86781"/>
            <a:ext cx="1544929" cy="970291"/>
          </a:xfrm>
          <a:prstGeom prst="rect">
            <a:avLst/>
          </a:prstGeom>
        </p:spPr>
      </p:pic>
      <p:pic>
        <p:nvPicPr>
          <p:cNvPr id="1026" name="Picture 2" descr="15 Minute Timer – 123Timer">
            <a:extLst>
              <a:ext uri="{FF2B5EF4-FFF2-40B4-BE49-F238E27FC236}">
                <a16:creationId xmlns:a16="http://schemas.microsoft.com/office/drawing/2014/main" id="{62D3B936-8D13-4501-B6BB-5B8F5520F2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29606" y="3308426"/>
            <a:ext cx="1759077" cy="1759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83939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B08F9-1B2F-47B2-866C-1128BCCBA999}"/>
              </a:ext>
            </a:extLst>
          </p:cNvPr>
          <p:cNvSpPr>
            <a:spLocks noGrp="1"/>
          </p:cNvSpPr>
          <p:nvPr>
            <p:ph type="title"/>
          </p:nvPr>
        </p:nvSpPr>
        <p:spPr>
          <a:xfrm>
            <a:off x="953816" y="660377"/>
            <a:ext cx="10515600" cy="728162"/>
          </a:xfrm>
        </p:spPr>
        <p:txBody>
          <a:bodyPr>
            <a:noAutofit/>
          </a:bodyPr>
          <a:lstStyle/>
          <a:p>
            <a:pPr algn="ctr"/>
            <a:r>
              <a:rPr lang="en-US" sz="4000" b="1" dirty="0">
                <a:latin typeface="Arial" panose="020B0604020202020204" pitchFamily="34" charset="0"/>
                <a:cs typeface="Arial" panose="020B0604020202020204" pitchFamily="34" charset="0"/>
              </a:rPr>
              <a:t>Design of Study</a:t>
            </a:r>
          </a:p>
        </p:txBody>
      </p:sp>
      <p:sp>
        <p:nvSpPr>
          <p:cNvPr id="6" name="Content Placeholder 5">
            <a:extLst>
              <a:ext uri="{FF2B5EF4-FFF2-40B4-BE49-F238E27FC236}">
                <a16:creationId xmlns:a16="http://schemas.microsoft.com/office/drawing/2014/main" id="{F886AD28-8293-4F62-8721-709AB0AE8EE9}"/>
              </a:ext>
            </a:extLst>
          </p:cNvPr>
          <p:cNvSpPr>
            <a:spLocks noGrp="1"/>
          </p:cNvSpPr>
          <p:nvPr>
            <p:ph sz="quarter" idx="4"/>
          </p:nvPr>
        </p:nvSpPr>
        <p:spPr>
          <a:xfrm>
            <a:off x="612648" y="1519628"/>
            <a:ext cx="11055096" cy="4216943"/>
          </a:xfrm>
        </p:spPr>
        <p:txBody>
          <a:bodyPr vert="horz" lIns="91440" tIns="45720" rIns="91440" bIns="45720" rtlCol="0" anchor="t">
            <a:normAutofit/>
          </a:bodyPr>
          <a:lstStyle/>
          <a:p>
            <a:r>
              <a:rPr lang="en-US" b="1" dirty="0">
                <a:latin typeface="Calibri"/>
                <a:cs typeface="Calibri"/>
              </a:rPr>
              <a:t>O</a:t>
            </a:r>
            <a:r>
              <a:rPr lang="en-US" b="1" dirty="0">
                <a:cs typeface="Calibri"/>
              </a:rPr>
              <a:t>ffer Chembio’s DPP® HIV-Syphilis </a:t>
            </a:r>
            <a:r>
              <a:rPr lang="en-US" b="1" dirty="0">
                <a:latin typeface="Calibri"/>
                <a:cs typeface="Calibri"/>
              </a:rPr>
              <a:t>test to all patients that come to the free walk-in clinic with no history of syphilis.</a:t>
            </a:r>
          </a:p>
          <a:p>
            <a:r>
              <a:rPr lang="en-US" b="1" dirty="0">
                <a:latin typeface="Calibri"/>
                <a:cs typeface="Calibri"/>
              </a:rPr>
              <a:t>Increase the number of patients testing for syphilis by </a:t>
            </a:r>
          </a:p>
          <a:p>
            <a:pPr lvl="1"/>
            <a:r>
              <a:rPr lang="en-US" b="1" dirty="0">
                <a:latin typeface="Calibri"/>
                <a:cs typeface="Calibri"/>
              </a:rPr>
              <a:t>Reducing fears of venipuncture blood draw procedures</a:t>
            </a:r>
          </a:p>
          <a:p>
            <a:pPr lvl="1"/>
            <a:r>
              <a:rPr lang="en-US" b="1" dirty="0">
                <a:latin typeface="Calibri"/>
                <a:cs typeface="Calibri"/>
              </a:rPr>
              <a:t>Reducing the long wait time to process their results</a:t>
            </a:r>
          </a:p>
          <a:p>
            <a:endParaRPr lang="en-US" dirty="0">
              <a:latin typeface="Calibri"/>
              <a:cs typeface="Calibri"/>
            </a:endParaRPr>
          </a:p>
          <a:p>
            <a:endParaRPr lang="en-US" b="1" dirty="0">
              <a:latin typeface="Calibri"/>
              <a:cs typeface="Calibri"/>
            </a:endParaRPr>
          </a:p>
          <a:p>
            <a:endParaRPr lang="en-US" b="1" dirty="0">
              <a:latin typeface="Calibri"/>
              <a:cs typeface="Calibri"/>
            </a:endParaRPr>
          </a:p>
        </p:txBody>
      </p:sp>
      <p:pic>
        <p:nvPicPr>
          <p:cNvPr id="8" name="Picture 4" descr="A picture containing logo&#10;&#10;Description automatically generated">
            <a:extLst>
              <a:ext uri="{FF2B5EF4-FFF2-40B4-BE49-F238E27FC236}">
                <a16:creationId xmlns:a16="http://schemas.microsoft.com/office/drawing/2014/main" id="{574EFDC0-914B-48B6-91CC-C2A797A25F52}"/>
              </a:ext>
            </a:extLst>
          </p:cNvPr>
          <p:cNvPicPr>
            <a:picLocks noChangeAspect="1"/>
          </p:cNvPicPr>
          <p:nvPr/>
        </p:nvPicPr>
        <p:blipFill>
          <a:blip r:embed="rId3"/>
          <a:stretch>
            <a:fillRect/>
          </a:stretch>
        </p:blipFill>
        <p:spPr>
          <a:xfrm>
            <a:off x="10833461" y="5867660"/>
            <a:ext cx="1283136" cy="990340"/>
          </a:xfrm>
          <a:prstGeom prst="rect">
            <a:avLst/>
          </a:prstGeom>
        </p:spPr>
      </p:pic>
      <p:pic>
        <p:nvPicPr>
          <p:cNvPr id="5" name="Picture 4"/>
          <p:cNvPicPr>
            <a:picLocks noChangeAspect="1"/>
          </p:cNvPicPr>
          <p:nvPr/>
        </p:nvPicPr>
        <p:blipFill>
          <a:blip r:embed="rId4"/>
          <a:stretch>
            <a:fillRect/>
          </a:stretch>
        </p:blipFill>
        <p:spPr>
          <a:xfrm>
            <a:off x="6702597" y="3759188"/>
            <a:ext cx="3162707" cy="210847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99848" y="3724332"/>
            <a:ext cx="2857770" cy="2143328"/>
          </a:xfrm>
          <a:prstGeom prst="rect">
            <a:avLst/>
          </a:prstGeom>
        </p:spPr>
      </p:pic>
      <p:pic>
        <p:nvPicPr>
          <p:cNvPr id="9" name="Picture 8"/>
          <p:cNvPicPr>
            <a:picLocks noChangeAspect="1"/>
          </p:cNvPicPr>
          <p:nvPr/>
        </p:nvPicPr>
        <p:blipFill>
          <a:blip r:embed="rId6"/>
          <a:stretch>
            <a:fillRect/>
          </a:stretch>
        </p:blipFill>
        <p:spPr>
          <a:xfrm>
            <a:off x="10629089" y="32434"/>
            <a:ext cx="1562911" cy="981585"/>
          </a:xfrm>
          <a:prstGeom prst="rect">
            <a:avLst/>
          </a:prstGeom>
        </p:spPr>
      </p:pic>
    </p:spTree>
    <p:extLst>
      <p:ext uri="{BB962C8B-B14F-4D97-AF65-F5344CB8AC3E}">
        <p14:creationId xmlns:p14="http://schemas.microsoft.com/office/powerpoint/2010/main" val="17349738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B08F9-1B2F-47B2-866C-1128BCCBA999}"/>
              </a:ext>
            </a:extLst>
          </p:cNvPr>
          <p:cNvSpPr>
            <a:spLocks noGrp="1"/>
          </p:cNvSpPr>
          <p:nvPr>
            <p:ph type="title"/>
          </p:nvPr>
        </p:nvSpPr>
        <p:spPr>
          <a:xfrm>
            <a:off x="959429" y="378360"/>
            <a:ext cx="10515600" cy="728162"/>
          </a:xfrm>
        </p:spPr>
        <p:txBody>
          <a:bodyPr>
            <a:noAutofit/>
          </a:bodyPr>
          <a:lstStyle/>
          <a:p>
            <a:pPr algn="ctr"/>
            <a:r>
              <a:rPr lang="en-US" sz="4000" dirty="0">
                <a:latin typeface="Arial" panose="020B0604020202020204" pitchFamily="34" charset="0"/>
                <a:cs typeface="Arial" panose="020B0604020202020204" pitchFamily="34" charset="0"/>
              </a:rPr>
              <a:t>Conclusions/Findings</a:t>
            </a:r>
            <a:endParaRPr lang="en-US" sz="4000" b="1" dirty="0">
              <a:latin typeface="Arial" panose="020B060402020202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id="{F886AD28-8293-4F62-8721-709AB0AE8EE9}"/>
              </a:ext>
            </a:extLst>
          </p:cNvPr>
          <p:cNvSpPr>
            <a:spLocks noGrp="1"/>
          </p:cNvSpPr>
          <p:nvPr>
            <p:ph sz="quarter" idx="4"/>
          </p:nvPr>
        </p:nvSpPr>
        <p:spPr>
          <a:xfrm>
            <a:off x="521208" y="1296950"/>
            <a:ext cx="11192256" cy="3739768"/>
          </a:xfrm>
        </p:spPr>
        <p:txBody>
          <a:bodyPr vert="horz" lIns="91440" tIns="45720" rIns="91440" bIns="45720" rtlCol="0" anchor="t">
            <a:normAutofit/>
          </a:bodyPr>
          <a:lstStyle/>
          <a:p>
            <a:r>
              <a:rPr lang="en-US" sz="2000" b="1" dirty="0">
                <a:latin typeface="Calibri"/>
                <a:cs typeface="Calibri"/>
              </a:rPr>
              <a:t>Patients felt more comfortable and willing to test for syphilis when we explained that the test only needed a fingerstick.</a:t>
            </a:r>
          </a:p>
          <a:p>
            <a:r>
              <a:rPr lang="en-US" sz="2000" b="1" dirty="0">
                <a:latin typeface="Calibri"/>
                <a:cs typeface="Calibri"/>
              </a:rPr>
              <a:t>Tripled the number of patients who got tested for syphilis during this time than our regular monthly blood draw test.</a:t>
            </a:r>
          </a:p>
          <a:p>
            <a:r>
              <a:rPr lang="en-US" sz="2000" b="1" dirty="0">
                <a:latin typeface="Calibri"/>
                <a:cs typeface="Calibri"/>
              </a:rPr>
              <a:t>Out of the 24 tests run we were able to detect 3 reactive results for HIV and 3 reactive results for syphilis, that were confirmed by regular protocols. </a:t>
            </a:r>
          </a:p>
          <a:p>
            <a:endParaRPr lang="en-US" sz="2000" b="1" dirty="0">
              <a:latin typeface="Calibri"/>
              <a:cs typeface="Calibri"/>
            </a:endParaRPr>
          </a:p>
        </p:txBody>
      </p:sp>
      <p:pic>
        <p:nvPicPr>
          <p:cNvPr id="8" name="Picture 4" descr="A picture containing logo&#10;&#10;Description automatically generated">
            <a:extLst>
              <a:ext uri="{FF2B5EF4-FFF2-40B4-BE49-F238E27FC236}">
                <a16:creationId xmlns:a16="http://schemas.microsoft.com/office/drawing/2014/main" id="{574EFDC0-914B-48B6-91CC-C2A797A25F52}"/>
              </a:ext>
            </a:extLst>
          </p:cNvPr>
          <p:cNvPicPr>
            <a:picLocks noChangeAspect="1"/>
          </p:cNvPicPr>
          <p:nvPr/>
        </p:nvPicPr>
        <p:blipFill>
          <a:blip r:embed="rId3"/>
          <a:stretch>
            <a:fillRect/>
          </a:stretch>
        </p:blipFill>
        <p:spPr>
          <a:xfrm>
            <a:off x="10833461" y="5867660"/>
            <a:ext cx="1283136" cy="990340"/>
          </a:xfrm>
          <a:prstGeom prst="rect">
            <a:avLst/>
          </a:prstGeom>
        </p:spPr>
      </p:pic>
      <p:pic>
        <p:nvPicPr>
          <p:cNvPr id="7" name="Picture 6"/>
          <p:cNvPicPr>
            <a:picLocks noChangeAspect="1"/>
          </p:cNvPicPr>
          <p:nvPr/>
        </p:nvPicPr>
        <p:blipFill>
          <a:blip r:embed="rId4"/>
          <a:stretch>
            <a:fillRect/>
          </a:stretch>
        </p:blipFill>
        <p:spPr>
          <a:xfrm>
            <a:off x="10700426" y="30305"/>
            <a:ext cx="1491574" cy="936781"/>
          </a:xfrm>
          <a:prstGeom prst="rect">
            <a:avLst/>
          </a:prstGeom>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22074" r="25058"/>
          <a:stretch/>
        </p:blipFill>
        <p:spPr>
          <a:xfrm rot="5400000">
            <a:off x="2691116" y="3159039"/>
            <a:ext cx="2239810" cy="3177433"/>
          </a:xfrm>
          <a:prstGeom prst="rect">
            <a:avLst/>
          </a:prstGeom>
        </p:spPr>
      </p:pic>
      <p:pic>
        <p:nvPicPr>
          <p:cNvPr id="2050" name="Picture 2" descr="3X Crazy aka Optimus Prime, 3 Times Crazy, Three Times Crazy, Insane  Marijuana Strain Information | Leafly">
            <a:extLst>
              <a:ext uri="{FF2B5EF4-FFF2-40B4-BE49-F238E27FC236}">
                <a16:creationId xmlns:a16="http://schemas.microsoft.com/office/drawing/2014/main" id="{D6D8662F-375F-4733-8494-48791FA8CAE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26570" y="3608353"/>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8D11EE5-90DE-47E8-8D68-8A3D786AC486}"/>
              </a:ext>
            </a:extLst>
          </p:cNvPr>
          <p:cNvSpPr txBox="1"/>
          <p:nvPr/>
        </p:nvSpPr>
        <p:spPr>
          <a:xfrm>
            <a:off x="9969695" y="4156646"/>
            <a:ext cx="170109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3x the normal number of patients tested for syphilis</a:t>
            </a:r>
          </a:p>
        </p:txBody>
      </p:sp>
    </p:spTree>
    <p:extLst>
      <p:ext uri="{BB962C8B-B14F-4D97-AF65-F5344CB8AC3E}">
        <p14:creationId xmlns:p14="http://schemas.microsoft.com/office/powerpoint/2010/main" val="21496391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B08F9-1B2F-47B2-866C-1128BCCBA999}"/>
              </a:ext>
            </a:extLst>
          </p:cNvPr>
          <p:cNvSpPr>
            <a:spLocks noGrp="1"/>
          </p:cNvSpPr>
          <p:nvPr>
            <p:ph type="title"/>
          </p:nvPr>
        </p:nvSpPr>
        <p:spPr>
          <a:xfrm>
            <a:off x="959429" y="364083"/>
            <a:ext cx="10515600" cy="728162"/>
          </a:xfrm>
        </p:spPr>
        <p:txBody>
          <a:bodyPr>
            <a:noAutofit/>
          </a:bodyPr>
          <a:lstStyle/>
          <a:p>
            <a:pPr algn="ctr"/>
            <a:r>
              <a:rPr lang="en-US" sz="4000" dirty="0">
                <a:latin typeface="Arial" panose="020B0604020202020204" pitchFamily="34" charset="0"/>
                <a:cs typeface="Arial" panose="020B0604020202020204" pitchFamily="34" charset="0"/>
              </a:rPr>
              <a:t>Conclusions/Findings</a:t>
            </a:r>
            <a:endParaRPr lang="en-US" sz="4000" b="1" dirty="0">
              <a:latin typeface="Arial" panose="020B060402020202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id="{F886AD28-8293-4F62-8721-709AB0AE8EE9}"/>
              </a:ext>
            </a:extLst>
          </p:cNvPr>
          <p:cNvSpPr>
            <a:spLocks noGrp="1"/>
          </p:cNvSpPr>
          <p:nvPr>
            <p:ph sz="quarter" idx="4"/>
          </p:nvPr>
        </p:nvSpPr>
        <p:spPr>
          <a:xfrm>
            <a:off x="475487" y="1174531"/>
            <a:ext cx="11641109" cy="4809084"/>
          </a:xfrm>
        </p:spPr>
        <p:txBody>
          <a:bodyPr vert="horz" lIns="91440" tIns="45720" rIns="91440" bIns="45720" rtlCol="0" anchor="t">
            <a:normAutofit/>
          </a:bodyPr>
          <a:lstStyle/>
          <a:p>
            <a:pPr>
              <a:lnSpc>
                <a:spcPct val="110000"/>
              </a:lnSpc>
            </a:pPr>
            <a:r>
              <a:rPr lang="en-US" sz="2200" b="1" dirty="0">
                <a:solidFill>
                  <a:prstClr val="black"/>
                </a:solidFill>
                <a:cs typeface="Calibri"/>
              </a:rPr>
              <a:t>Easier process to assist patients in getting tested if vein scar is present, dehydrated, fearful to syringes or if they don’t have time to wait the long lines at the lab </a:t>
            </a:r>
          </a:p>
          <a:p>
            <a:pPr>
              <a:lnSpc>
                <a:spcPct val="110000"/>
              </a:lnSpc>
            </a:pPr>
            <a:r>
              <a:rPr lang="en-US" sz="2200" b="1" dirty="0">
                <a:latin typeface="Calibri"/>
                <a:cs typeface="Calibri"/>
              </a:rPr>
              <a:t>Reduced waiting time by preventing the blood draw at the lab and waiting for the results.</a:t>
            </a:r>
          </a:p>
          <a:p>
            <a:pPr>
              <a:lnSpc>
                <a:spcPct val="110000"/>
              </a:lnSpc>
            </a:pPr>
            <a:r>
              <a:rPr lang="en-US" sz="2200" b="1" dirty="0">
                <a:solidFill>
                  <a:prstClr val="black"/>
                </a:solidFill>
                <a:latin typeface="Calibri"/>
                <a:cs typeface="Calibri"/>
              </a:rPr>
              <a:t>Most patients felt comfortable with the </a:t>
            </a:r>
            <a:r>
              <a:rPr kumimoji="0" lang="en-US" sz="2200" b="1" i="0" u="none" strike="noStrike" kern="1200" cap="none" spc="0" normalizeH="0" baseline="0" noProof="0" dirty="0">
                <a:ln>
                  <a:noFill/>
                </a:ln>
                <a:solidFill>
                  <a:prstClr val="black"/>
                </a:solidFill>
                <a:effectLst/>
                <a:uLnTx/>
                <a:uFillTx/>
                <a:latin typeface="Calibri"/>
                <a:ea typeface="+mn-ea"/>
                <a:cs typeface="Calibri"/>
              </a:rPr>
              <a:t>DPP® HIV-Syphilis test </a:t>
            </a:r>
            <a:r>
              <a:rPr lang="en-US" sz="2200" b="1" dirty="0">
                <a:solidFill>
                  <a:prstClr val="black"/>
                </a:solidFill>
                <a:latin typeface="Calibri"/>
                <a:cs typeface="Calibri"/>
              </a:rPr>
              <a:t>for</a:t>
            </a:r>
            <a:r>
              <a:rPr kumimoji="0" lang="en-US" sz="2200" b="1" i="0" u="none" strike="noStrike" kern="1200" cap="none" spc="0" normalizeH="0" baseline="0" noProof="0" dirty="0">
                <a:ln>
                  <a:noFill/>
                </a:ln>
                <a:solidFill>
                  <a:prstClr val="black"/>
                </a:solidFill>
                <a:effectLst/>
                <a:uLnTx/>
                <a:uFillTx/>
                <a:latin typeface="Calibri"/>
                <a:ea typeface="+mn-ea"/>
                <a:cs typeface="Calibri"/>
              </a:rPr>
              <a:t> its </a:t>
            </a:r>
            <a:r>
              <a:rPr lang="en-US" sz="2200" b="1" dirty="0">
                <a:solidFill>
                  <a:prstClr val="black"/>
                </a:solidFill>
                <a:latin typeface="Calibri"/>
                <a:cs typeface="Calibri"/>
              </a:rPr>
              <a:t>minimally invasive procedure and how fast you get the results. </a:t>
            </a:r>
          </a:p>
          <a:p>
            <a:pPr lvl="1">
              <a:lnSpc>
                <a:spcPct val="110000"/>
              </a:lnSpc>
            </a:pPr>
            <a:r>
              <a:rPr lang="en-US" sz="2200" b="1" dirty="0">
                <a:solidFill>
                  <a:prstClr val="black"/>
                </a:solidFill>
                <a:latin typeface="Calibri"/>
                <a:cs typeface="Calibri"/>
              </a:rPr>
              <a:t>Other patients didn’t qualify for the test due to history of Syphilis or different test was used to cover window period for HIV exposure, Ex: Recent exposure that requires another type test that detect antigens</a:t>
            </a:r>
          </a:p>
        </p:txBody>
      </p:sp>
      <p:pic>
        <p:nvPicPr>
          <p:cNvPr id="8" name="Picture 4" descr="A picture containing logo&#10;&#10;Description automatically generated">
            <a:extLst>
              <a:ext uri="{FF2B5EF4-FFF2-40B4-BE49-F238E27FC236}">
                <a16:creationId xmlns:a16="http://schemas.microsoft.com/office/drawing/2014/main" id="{574EFDC0-914B-48B6-91CC-C2A797A25F52}"/>
              </a:ext>
            </a:extLst>
          </p:cNvPr>
          <p:cNvPicPr>
            <a:picLocks noChangeAspect="1"/>
          </p:cNvPicPr>
          <p:nvPr/>
        </p:nvPicPr>
        <p:blipFill>
          <a:blip r:embed="rId3"/>
          <a:stretch>
            <a:fillRect/>
          </a:stretch>
        </p:blipFill>
        <p:spPr>
          <a:xfrm>
            <a:off x="10833461" y="5867660"/>
            <a:ext cx="1283136" cy="990340"/>
          </a:xfrm>
          <a:prstGeom prst="rect">
            <a:avLst/>
          </a:prstGeom>
        </p:spPr>
      </p:pic>
      <p:pic>
        <p:nvPicPr>
          <p:cNvPr id="4" name="Picture 3"/>
          <p:cNvPicPr>
            <a:picLocks noChangeAspect="1"/>
          </p:cNvPicPr>
          <p:nvPr/>
        </p:nvPicPr>
        <p:blipFill>
          <a:blip r:embed="rId4"/>
          <a:stretch>
            <a:fillRect/>
          </a:stretch>
        </p:blipFill>
        <p:spPr>
          <a:xfrm>
            <a:off x="10694760" y="1"/>
            <a:ext cx="1497240" cy="940340"/>
          </a:xfrm>
          <a:prstGeom prst="rect">
            <a:avLst/>
          </a:prstGeom>
        </p:spPr>
      </p:pic>
      <p:pic>
        <p:nvPicPr>
          <p:cNvPr id="9" name="Picture 8" descr="A person and person sitting at a table outside&#10;&#10;Description automatically generated with medium confidence">
            <a:extLst>
              <a:ext uri="{FF2B5EF4-FFF2-40B4-BE49-F238E27FC236}">
                <a16:creationId xmlns:a16="http://schemas.microsoft.com/office/drawing/2014/main" id="{DF6BED22-DF0B-4447-BFB6-97C9A8FA495C}"/>
              </a:ext>
            </a:extLst>
          </p:cNvPr>
          <p:cNvPicPr>
            <a:picLocks noChangeAspect="1"/>
          </p:cNvPicPr>
          <p:nvPr/>
        </p:nvPicPr>
        <p:blipFill rotWithShape="1">
          <a:blip r:embed="rId5">
            <a:extLst>
              <a:ext uri="{28A0092B-C50C-407E-A947-70E740481C1C}">
                <a14:useLocalDpi xmlns:a14="http://schemas.microsoft.com/office/drawing/2010/main" val="0"/>
              </a:ext>
            </a:extLst>
          </a:blip>
          <a:srcRect t="29000" r="17338" b="4252"/>
          <a:stretch/>
        </p:blipFill>
        <p:spPr>
          <a:xfrm>
            <a:off x="4614672" y="4189406"/>
            <a:ext cx="2962656" cy="1794209"/>
          </a:xfrm>
          <a:prstGeom prst="rect">
            <a:avLst/>
          </a:prstGeom>
        </p:spPr>
      </p:pic>
    </p:spTree>
    <p:extLst>
      <p:ext uri="{BB962C8B-B14F-4D97-AF65-F5344CB8AC3E}">
        <p14:creationId xmlns:p14="http://schemas.microsoft.com/office/powerpoint/2010/main" val="6022436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B08F9-1B2F-47B2-866C-1128BCCBA999}"/>
              </a:ext>
            </a:extLst>
          </p:cNvPr>
          <p:cNvSpPr>
            <a:spLocks noGrp="1"/>
          </p:cNvSpPr>
          <p:nvPr>
            <p:ph type="title"/>
          </p:nvPr>
        </p:nvSpPr>
        <p:spPr>
          <a:xfrm>
            <a:off x="959429" y="364083"/>
            <a:ext cx="10515600" cy="728162"/>
          </a:xfrm>
        </p:spPr>
        <p:txBody>
          <a:bodyPr>
            <a:noAutofit/>
          </a:bodyPr>
          <a:lstStyle/>
          <a:p>
            <a:pPr algn="ctr"/>
            <a:r>
              <a:rPr lang="en-US" sz="4000" dirty="0">
                <a:latin typeface="Arial" panose="020B0604020202020204" pitchFamily="34" charset="0"/>
                <a:cs typeface="Arial" panose="020B0604020202020204" pitchFamily="34" charset="0"/>
              </a:rPr>
              <a:t>Conclusions/Findings</a:t>
            </a:r>
            <a:endParaRPr lang="en-US" sz="4000" b="1" dirty="0">
              <a:latin typeface="Arial" panose="020B060402020202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id="{F886AD28-8293-4F62-8721-709AB0AE8EE9}"/>
              </a:ext>
            </a:extLst>
          </p:cNvPr>
          <p:cNvSpPr>
            <a:spLocks noGrp="1"/>
          </p:cNvSpPr>
          <p:nvPr>
            <p:ph sz="quarter" idx="4"/>
          </p:nvPr>
        </p:nvSpPr>
        <p:spPr>
          <a:xfrm>
            <a:off x="466344" y="1174531"/>
            <a:ext cx="11503152" cy="4809084"/>
          </a:xfrm>
        </p:spPr>
        <p:txBody>
          <a:bodyPr vert="horz" lIns="91440" tIns="45720" rIns="91440" bIns="45720" rtlCol="0" anchor="t">
            <a:normAutofit/>
          </a:bodyPr>
          <a:lstStyle/>
          <a:p>
            <a:pPr>
              <a:lnSpc>
                <a:spcPct val="110000"/>
              </a:lnSpc>
            </a:pPr>
            <a:r>
              <a:rPr kumimoji="0" lang="en-US" sz="2400" b="1" i="0" u="none" strike="noStrike" kern="1200" cap="none" spc="0" normalizeH="0" baseline="0" noProof="0" dirty="0">
                <a:ln>
                  <a:noFill/>
                </a:ln>
                <a:solidFill>
                  <a:prstClr val="black"/>
                </a:solidFill>
                <a:effectLst/>
                <a:uLnTx/>
                <a:uFillTx/>
                <a:latin typeface="Calibri"/>
                <a:ea typeface="+mn-ea"/>
                <a:cs typeface="Calibri"/>
              </a:rPr>
              <a:t>DPP® HIV-Syphilis is easy to use in the clinic and in outreach settings.</a:t>
            </a:r>
          </a:p>
          <a:p>
            <a:pPr>
              <a:lnSpc>
                <a:spcPct val="110000"/>
              </a:lnSpc>
            </a:pPr>
            <a:r>
              <a:rPr lang="en-US" b="1" dirty="0">
                <a:cs typeface="Calibri"/>
              </a:rPr>
              <a:t>The DPP® Micro Reader makes reading the results easier and more accurate to avoid human mistakes.</a:t>
            </a:r>
          </a:p>
          <a:p>
            <a:pPr>
              <a:lnSpc>
                <a:spcPct val="110000"/>
              </a:lnSpc>
            </a:pPr>
            <a:r>
              <a:rPr lang="en-US" b="1" dirty="0">
                <a:solidFill>
                  <a:prstClr val="black"/>
                </a:solidFill>
                <a:latin typeface="Calibri"/>
                <a:cs typeface="Calibri"/>
              </a:rPr>
              <a:t>Collection of finger stick blood is minimal and makes it easy on patients.</a:t>
            </a:r>
          </a:p>
        </p:txBody>
      </p:sp>
      <p:pic>
        <p:nvPicPr>
          <p:cNvPr id="8" name="Picture 4" descr="A picture containing logo&#10;&#10;Description automatically generated">
            <a:extLst>
              <a:ext uri="{FF2B5EF4-FFF2-40B4-BE49-F238E27FC236}">
                <a16:creationId xmlns:a16="http://schemas.microsoft.com/office/drawing/2014/main" id="{574EFDC0-914B-48B6-91CC-C2A797A25F52}"/>
              </a:ext>
            </a:extLst>
          </p:cNvPr>
          <p:cNvPicPr>
            <a:picLocks noChangeAspect="1"/>
          </p:cNvPicPr>
          <p:nvPr/>
        </p:nvPicPr>
        <p:blipFill>
          <a:blip r:embed="rId3"/>
          <a:stretch>
            <a:fillRect/>
          </a:stretch>
        </p:blipFill>
        <p:spPr>
          <a:xfrm>
            <a:off x="10833461" y="5867660"/>
            <a:ext cx="1283136" cy="990340"/>
          </a:xfrm>
          <a:prstGeom prst="rect">
            <a:avLst/>
          </a:prstGeom>
        </p:spPr>
      </p:pic>
      <p:pic>
        <p:nvPicPr>
          <p:cNvPr id="4" name="Picture 3"/>
          <p:cNvPicPr>
            <a:picLocks noChangeAspect="1"/>
          </p:cNvPicPr>
          <p:nvPr/>
        </p:nvPicPr>
        <p:blipFill>
          <a:blip r:embed="rId4"/>
          <a:stretch>
            <a:fillRect/>
          </a:stretch>
        </p:blipFill>
        <p:spPr>
          <a:xfrm>
            <a:off x="10694760" y="1"/>
            <a:ext cx="1497240" cy="940340"/>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D491C734-4173-438F-9DD3-75F789C30E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4193094" y="3366383"/>
            <a:ext cx="3335037" cy="2501277"/>
          </a:xfrm>
          <a:prstGeom prst="rect">
            <a:avLst/>
          </a:prstGeom>
        </p:spPr>
      </p:pic>
    </p:spTree>
    <p:extLst>
      <p:ext uri="{BB962C8B-B14F-4D97-AF65-F5344CB8AC3E}">
        <p14:creationId xmlns:p14="http://schemas.microsoft.com/office/powerpoint/2010/main" val="12233451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77290" y="156801"/>
            <a:ext cx="9214263" cy="857250"/>
          </a:xfrm>
        </p:spPr>
        <p:txBody>
          <a:bodyPr anchor="ctr">
            <a:normAutofit fontScale="90000"/>
          </a:bodyPr>
          <a:lstStyle/>
          <a:p>
            <a:pPr algn="ct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3100" b="1" dirty="0"/>
              <a:t>FIGHTING THE SYPHILIS AND HIV EPIDEMICS: </a:t>
            </a:r>
            <a:br>
              <a:rPr lang="en-US" sz="3100" b="1" dirty="0"/>
            </a:br>
            <a:r>
              <a:rPr lang="en-US" sz="3100" b="1" dirty="0"/>
              <a:t>VOICES FROM THE FIELD</a:t>
            </a:r>
            <a:endParaRPr lang="en-US" sz="3200" dirty="0"/>
          </a:p>
        </p:txBody>
      </p:sp>
      <p:sp>
        <p:nvSpPr>
          <p:cNvPr id="4" name="Subtitle 3"/>
          <p:cNvSpPr>
            <a:spLocks noGrp="1"/>
          </p:cNvSpPr>
          <p:nvPr>
            <p:ph sz="half" idx="2"/>
          </p:nvPr>
        </p:nvSpPr>
        <p:spPr>
          <a:xfrm>
            <a:off x="1981200" y="1981200"/>
            <a:ext cx="6324600" cy="3505200"/>
          </a:xfrm>
        </p:spPr>
        <p:txBody>
          <a:bodyPr>
            <a:normAutofit/>
          </a:bodyPr>
          <a:lstStyle/>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endParaRPr>
          </a:p>
          <a:p>
            <a:pPr marL="0" marR="0" indent="0">
              <a:buNone/>
            </a:pPr>
            <a:endParaRPr lang="en-US" sz="3200" b="1" dirty="0">
              <a:solidFill>
                <a:srgbClr val="002060"/>
              </a:solidFill>
              <a:latin typeface="Calibri" panose="020F0502020204030204" pitchFamily="34" charset="0"/>
              <a:ea typeface="Calibri" panose="020F0502020204030204" pitchFamily="34" charset="0"/>
            </a:endParaRPr>
          </a:p>
          <a:p>
            <a:pPr marL="0" marR="0" indent="0" algn="ctr">
              <a:buNone/>
            </a:pPr>
            <a:r>
              <a:rPr lang="en-US" sz="5400" b="1" dirty="0">
                <a:solidFill>
                  <a:srgbClr val="002060"/>
                </a:solidFill>
                <a:effectLst/>
                <a:latin typeface="Calibri" panose="020F0502020204030204" pitchFamily="34" charset="0"/>
                <a:ea typeface="Calibri" panose="020F0502020204030204" pitchFamily="34" charset="0"/>
              </a:rPr>
              <a:t>Q &amp; A </a:t>
            </a:r>
            <a:endParaRPr lang="en-US" sz="5400" dirty="0">
              <a:effectLst/>
              <a:latin typeface="Calibri" panose="020F0502020204030204" pitchFamily="34" charset="0"/>
              <a:ea typeface="Calibri" panose="020F0502020204030204" pitchFamily="34" charset="0"/>
            </a:endParaRPr>
          </a:p>
          <a:p>
            <a:pPr marL="0" marR="0" indent="0">
              <a:buNone/>
            </a:pPr>
            <a:endParaRPr lang="en-US" sz="3200" b="1" dirty="0">
              <a:solidFill>
                <a:srgbClr val="002060"/>
              </a:solidFill>
              <a:latin typeface="Calibri" panose="020F0502020204030204" pitchFamily="34" charset="0"/>
              <a:ea typeface="Calibri" panose="020F0502020204030204" pitchFamily="34" charset="0"/>
            </a:endParaRPr>
          </a:p>
          <a:p>
            <a:pPr marL="0" marR="0" indent="0">
              <a:buNone/>
            </a:pPr>
            <a:endParaRPr lang="en-US" sz="3200" b="1" dirty="0">
              <a:solidFill>
                <a:srgbClr val="002060"/>
              </a:solidFill>
              <a:latin typeface="Calibri" panose="020F0502020204030204" pitchFamily="34" charset="0"/>
              <a:ea typeface="Calibri" panose="020F0502020204030204" pitchFamily="34" charset="0"/>
            </a:endParaRPr>
          </a:p>
          <a:p>
            <a:pPr marL="0" marR="0" indent="0">
              <a:buNone/>
            </a:pPr>
            <a:endParaRPr lang="en-US" sz="1800" dirty="0">
              <a:solidFill>
                <a:srgbClr val="000000"/>
              </a:solidFill>
              <a:latin typeface="Calibri" panose="020F0502020204030204" pitchFamily="34" charset="0"/>
              <a:ea typeface="Calibri" panose="020F0502020204030204" pitchFamily="34" charset="0"/>
            </a:endParaRPr>
          </a:p>
          <a:p>
            <a:pPr marL="0" indent="0">
              <a:buNone/>
            </a:pPr>
            <a:endParaRPr lang="en-US" sz="1800" dirty="0">
              <a:effectLst/>
              <a:latin typeface="Calibri" panose="020F0502020204030204" pitchFamily="34" charset="0"/>
              <a:ea typeface="Calibri" panose="020F0502020204030204" pitchFamily="34" charset="0"/>
            </a:endParaRPr>
          </a:p>
          <a:p>
            <a:pPr marL="0" indent="0" algn="ctr" fontAlgn="base">
              <a:buNone/>
            </a:pPr>
            <a:endParaRPr lang="en-US" b="1" dirty="0"/>
          </a:p>
          <a:p>
            <a:pPr marL="0" indent="0" algn="ctr" fontAlgn="base">
              <a:buNone/>
            </a:pPr>
            <a:endParaRPr lang="en-US" b="1" dirty="0"/>
          </a:p>
          <a:p>
            <a:pPr marL="0" indent="0" algn="ctr" fontAlgn="base">
              <a:buNone/>
            </a:pPr>
            <a:endParaRPr lang="en-US" b="1" dirty="0"/>
          </a:p>
          <a:p>
            <a:pPr marL="0" indent="0" algn="ctr" fontAlgn="base">
              <a:buNone/>
            </a:pPr>
            <a:endParaRPr lang="en-US" sz="18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43778" y="433749"/>
            <a:ext cx="2133465" cy="58030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3402" y="2638425"/>
            <a:ext cx="2835089" cy="2190750"/>
          </a:xfrm>
          <a:prstGeom prst="rect">
            <a:avLst/>
          </a:prstGeom>
        </p:spPr>
      </p:pic>
    </p:spTree>
    <p:extLst>
      <p:ext uri="{BB962C8B-B14F-4D97-AF65-F5344CB8AC3E}">
        <p14:creationId xmlns:p14="http://schemas.microsoft.com/office/powerpoint/2010/main" val="2298279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HIV &amp; Syphilis in the United States, 2010-2019</a:t>
            </a:r>
          </a:p>
        </p:txBody>
      </p:sp>
      <p:graphicFrame>
        <p:nvGraphicFramePr>
          <p:cNvPr id="8" name="Content Placeholder 2">
            <a:extLst>
              <a:ext uri="{FF2B5EF4-FFF2-40B4-BE49-F238E27FC236}">
                <a16:creationId xmlns:a16="http://schemas.microsoft.com/office/drawing/2014/main" id="{BBC7FD78-3FDE-40F4-BFC2-A4DC76F3E0B4}"/>
              </a:ext>
            </a:extLst>
          </p:cNvPr>
          <p:cNvGraphicFramePr>
            <a:graphicFrameLocks noGrp="1"/>
          </p:cNvGraphicFramePr>
          <p:nvPr>
            <p:ph idx="1"/>
            <p:extLst>
              <p:ext uri="{D42A27DB-BD31-4B8C-83A1-F6EECF244321}">
                <p14:modId xmlns:p14="http://schemas.microsoft.com/office/powerpoint/2010/main" val="3927362712"/>
              </p:ext>
            </p:extLst>
          </p:nvPr>
        </p:nvGraphicFramePr>
        <p:xfrm>
          <a:off x="428114" y="1710215"/>
          <a:ext cx="586105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A person and person laughing&#10;&#10;Description automatically generated with low confidence"/>
          <p:cNvPicPr>
            <a:picLocks noChangeAspect="1"/>
          </p:cNvPicPr>
          <p:nvPr/>
        </p:nvPicPr>
        <p:blipFill>
          <a:blip r:embed="rId8"/>
          <a:stretch>
            <a:fillRect/>
          </a:stretch>
        </p:blipFill>
        <p:spPr>
          <a:xfrm>
            <a:off x="7735245" y="1583173"/>
            <a:ext cx="2493142" cy="1662094"/>
          </a:xfrm>
          <a:prstGeom prst="rect">
            <a:avLst/>
          </a:prstGeom>
        </p:spPr>
      </p:pic>
      <p:pic>
        <p:nvPicPr>
          <p:cNvPr id="7" name="Picture 4" descr="A picture containing logo&#10;&#10;Description automatically generated">
            <a:extLst>
              <a:ext uri="{FF2B5EF4-FFF2-40B4-BE49-F238E27FC236}">
                <a16:creationId xmlns:a16="http://schemas.microsoft.com/office/drawing/2014/main" id="{2103E437-DCD6-4645-A1BD-DCE8852634B4}"/>
              </a:ext>
            </a:extLst>
          </p:cNvPr>
          <p:cNvPicPr>
            <a:picLocks noChangeAspect="1"/>
          </p:cNvPicPr>
          <p:nvPr/>
        </p:nvPicPr>
        <p:blipFill>
          <a:blip r:embed="rId9"/>
          <a:stretch>
            <a:fillRect/>
          </a:stretch>
        </p:blipFill>
        <p:spPr>
          <a:xfrm>
            <a:off x="10865321" y="5867660"/>
            <a:ext cx="1283136" cy="990340"/>
          </a:xfrm>
          <a:prstGeom prst="rect">
            <a:avLst/>
          </a:prstGeom>
        </p:spPr>
      </p:pic>
      <p:pic>
        <p:nvPicPr>
          <p:cNvPr id="1026" name="Picture 2" descr="Line graph showing United States rates of reported total syphilis, primary and secondary syphilis, and early non-primary non-secondary syphilis from 2010 to 2019.">
            <a:extLst>
              <a:ext uri="{FF2B5EF4-FFF2-40B4-BE49-F238E27FC236}">
                <a16:creationId xmlns:a16="http://schemas.microsoft.com/office/drawing/2014/main" id="{15D48722-2326-4D9E-8D72-912D7C019BB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85737" y="3350790"/>
            <a:ext cx="4503545" cy="2411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295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Congenital Syphilis – </a:t>
            </a:r>
            <a:r>
              <a:rPr lang="en-US" i="1" dirty="0"/>
              <a:t>a mounting crisis</a:t>
            </a:r>
          </a:p>
        </p:txBody>
      </p:sp>
      <p:graphicFrame>
        <p:nvGraphicFramePr>
          <p:cNvPr id="12" name="Content Placeholder 2">
            <a:extLst>
              <a:ext uri="{FF2B5EF4-FFF2-40B4-BE49-F238E27FC236}">
                <a16:creationId xmlns:a16="http://schemas.microsoft.com/office/drawing/2014/main" id="{8DF5CD1C-3241-43C6-9489-516D38317A10}"/>
              </a:ext>
            </a:extLst>
          </p:cNvPr>
          <p:cNvGraphicFramePr>
            <a:graphicFrameLocks noGrp="1"/>
          </p:cNvGraphicFramePr>
          <p:nvPr>
            <p:ph idx="1"/>
            <p:extLst>
              <p:ext uri="{D42A27DB-BD31-4B8C-83A1-F6EECF244321}">
                <p14:modId xmlns:p14="http://schemas.microsoft.com/office/powerpoint/2010/main" val="903865947"/>
              </p:ext>
            </p:extLst>
          </p:nvPr>
        </p:nvGraphicFramePr>
        <p:xfrm>
          <a:off x="609600" y="1807962"/>
          <a:ext cx="11265859" cy="41614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B061D66B-7FBF-4A33-9D9C-78425A60886F}"/>
              </a:ext>
            </a:extLst>
          </p:cNvPr>
          <p:cNvSpPr txBox="1"/>
          <p:nvPr/>
        </p:nvSpPr>
        <p:spPr>
          <a:xfrm>
            <a:off x="1523644" y="5581553"/>
            <a:ext cx="6059156" cy="584775"/>
          </a:xfrm>
          <a:prstGeom prst="rect">
            <a:avLst/>
          </a:prstGeom>
          <a:noFill/>
        </p:spPr>
        <p:txBody>
          <a:bodyPr wrap="square">
            <a:spAutoFit/>
          </a:bodyPr>
          <a:lstStyle/>
          <a:p>
            <a:endParaRPr lang="en-US" sz="800" b="0" i="0" dirty="0">
              <a:effectLst/>
              <a:latin typeface="Calibri" panose="020F0502020204030204" pitchFamily="34" charset="0"/>
            </a:endParaRPr>
          </a:p>
          <a:p>
            <a:endParaRPr lang="en-US" sz="800" b="0" i="0" dirty="0">
              <a:effectLst/>
              <a:latin typeface="Calibri" panose="020F0502020204030204" pitchFamily="34" charset="0"/>
            </a:endParaRPr>
          </a:p>
          <a:p>
            <a:endParaRPr lang="en-US" sz="800" dirty="0"/>
          </a:p>
          <a:p>
            <a:endParaRPr lang="en-US" sz="800" dirty="0"/>
          </a:p>
        </p:txBody>
      </p:sp>
      <p:pic>
        <p:nvPicPr>
          <p:cNvPr id="6" name="Picture 4" descr="A picture containing logo&#10;&#10;Description automatically generated">
            <a:extLst>
              <a:ext uri="{FF2B5EF4-FFF2-40B4-BE49-F238E27FC236}">
                <a16:creationId xmlns:a16="http://schemas.microsoft.com/office/drawing/2014/main" id="{8BB47D48-C6F8-4E6B-B090-801D301D9BE8}"/>
              </a:ext>
            </a:extLst>
          </p:cNvPr>
          <p:cNvPicPr>
            <a:picLocks noChangeAspect="1"/>
          </p:cNvPicPr>
          <p:nvPr/>
        </p:nvPicPr>
        <p:blipFill>
          <a:blip r:embed="rId8"/>
          <a:stretch>
            <a:fillRect/>
          </a:stretch>
        </p:blipFill>
        <p:spPr>
          <a:xfrm>
            <a:off x="10908864" y="5809881"/>
            <a:ext cx="1283136" cy="990340"/>
          </a:xfrm>
          <a:prstGeom prst="rect">
            <a:avLst/>
          </a:prstGeom>
        </p:spPr>
      </p:pic>
    </p:spTree>
    <p:extLst>
      <p:ext uri="{BB962C8B-B14F-4D97-AF65-F5344CB8AC3E}">
        <p14:creationId xmlns:p14="http://schemas.microsoft.com/office/powerpoint/2010/main" val="3437573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5D035-2C79-48A0-8DC5-EB2247D35850}"/>
              </a:ext>
            </a:extLst>
          </p:cNvPr>
          <p:cNvSpPr>
            <a:spLocks noGrp="1"/>
          </p:cNvSpPr>
          <p:nvPr>
            <p:ph type="title"/>
          </p:nvPr>
        </p:nvSpPr>
        <p:spPr>
          <a:xfrm>
            <a:off x="644055" y="130453"/>
            <a:ext cx="6091312" cy="1205821"/>
          </a:xfrm>
        </p:spPr>
        <p:txBody>
          <a:bodyPr vert="horz" lIns="91440" tIns="45720" rIns="91440" bIns="45720" rtlCol="0" anchor="ctr">
            <a:normAutofit/>
          </a:bodyPr>
          <a:lstStyle/>
          <a:p>
            <a:r>
              <a:rPr lang="en-US" sz="4000" dirty="0"/>
              <a:t>CDC’s State of the Union</a:t>
            </a:r>
            <a:endParaRPr lang="en-US" sz="4000" dirty="0">
              <a:solidFill>
                <a:srgbClr val="FEFFFF"/>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C303DCB-478A-4546-BBDA-CD080F772836}"/>
              </a:ext>
            </a:extLst>
          </p:cNvPr>
          <p:cNvSpPr txBox="1"/>
          <p:nvPr/>
        </p:nvSpPr>
        <p:spPr>
          <a:xfrm>
            <a:off x="472713" y="1552171"/>
            <a:ext cx="7278442" cy="3563159"/>
          </a:xfrm>
          <a:prstGeom prst="rect">
            <a:avLst/>
          </a:prstGeom>
        </p:spPr>
        <p:txBody>
          <a:bodyPr vert="horz" lIns="91440" tIns="45720" rIns="91440" bIns="45720" rtlCol="0">
            <a:noAutofit/>
          </a:bodyPr>
          <a:lstStyle/>
          <a:p>
            <a:pPr marL="342900" indent="-228600">
              <a:lnSpc>
                <a:spcPct val="90000"/>
              </a:lnSpc>
              <a:spcAft>
                <a:spcPts val="600"/>
              </a:spcAft>
              <a:buFont typeface="Arial" panose="020B0604020202020204" pitchFamily="34" charset="0"/>
              <a:buChar char="•"/>
            </a:pPr>
            <a:r>
              <a:rPr lang="en-US" sz="3200" dirty="0"/>
              <a:t>First, we must address the rising rate of syphilis among women. </a:t>
            </a:r>
          </a:p>
          <a:p>
            <a:pPr marL="342900" indent="-228600">
              <a:lnSpc>
                <a:spcPct val="90000"/>
              </a:lnSpc>
              <a:spcAft>
                <a:spcPts val="600"/>
              </a:spcAft>
              <a:buFont typeface="Arial" panose="020B0604020202020204" pitchFamily="34" charset="0"/>
              <a:buChar char="•"/>
            </a:pPr>
            <a:r>
              <a:rPr lang="en-US" sz="3200" dirty="0"/>
              <a:t>The second part of the equation is straightforward: </a:t>
            </a:r>
            <a:br>
              <a:rPr lang="en-US" sz="3200" dirty="0"/>
            </a:br>
            <a:r>
              <a:rPr lang="en-US" sz="3200" dirty="0"/>
              <a:t>Protect moms = Protect babies. </a:t>
            </a:r>
          </a:p>
          <a:p>
            <a:pPr marL="342900" indent="-228600">
              <a:lnSpc>
                <a:spcPct val="90000"/>
              </a:lnSpc>
              <a:spcAft>
                <a:spcPts val="600"/>
              </a:spcAft>
              <a:buFont typeface="Arial" panose="020B0604020202020204" pitchFamily="34" charset="0"/>
              <a:buChar char="•"/>
            </a:pPr>
            <a:r>
              <a:rPr lang="en-US" sz="3200" dirty="0"/>
              <a:t>Uphold basic STD prevention and control to halt the rising increases of other STDs.</a:t>
            </a:r>
          </a:p>
        </p:txBody>
      </p:sp>
      <p:pic>
        <p:nvPicPr>
          <p:cNvPr id="5" name="Content Placeholder 4">
            <a:extLst>
              <a:ext uri="{FF2B5EF4-FFF2-40B4-BE49-F238E27FC236}">
                <a16:creationId xmlns:a16="http://schemas.microsoft.com/office/drawing/2014/main" id="{E8DFB678-7BFD-4EA2-AE54-DB9627BC8974}"/>
              </a:ext>
            </a:extLst>
          </p:cNvPr>
          <p:cNvPicPr>
            <a:picLocks noGrp="1" noChangeAspect="1"/>
          </p:cNvPicPr>
          <p:nvPr>
            <p:ph idx="1"/>
          </p:nvPr>
        </p:nvPicPr>
        <p:blipFill rotWithShape="1">
          <a:blip r:embed="rId3"/>
          <a:srcRect l="2014" t="12011" r="2552" b="12565"/>
          <a:stretch/>
        </p:blipFill>
        <p:spPr>
          <a:xfrm>
            <a:off x="644055" y="4950018"/>
            <a:ext cx="7811634" cy="848888"/>
          </a:xfrm>
          <a:prstGeom prst="rect">
            <a:avLst/>
          </a:prstGeom>
        </p:spPr>
      </p:pic>
      <p:pic>
        <p:nvPicPr>
          <p:cNvPr id="3" name="Picture 2">
            <a:extLst>
              <a:ext uri="{FF2B5EF4-FFF2-40B4-BE49-F238E27FC236}">
                <a16:creationId xmlns:a16="http://schemas.microsoft.com/office/drawing/2014/main" id="{382A13DB-ED41-4E69-9D7D-57BC6D419DED}"/>
              </a:ext>
            </a:extLst>
          </p:cNvPr>
          <p:cNvPicPr>
            <a:picLocks noChangeAspect="1"/>
          </p:cNvPicPr>
          <p:nvPr/>
        </p:nvPicPr>
        <p:blipFill rotWithShape="1">
          <a:blip r:embed="rId4"/>
          <a:srcRect r="6701"/>
          <a:stretch/>
        </p:blipFill>
        <p:spPr>
          <a:xfrm>
            <a:off x="8664689" y="752507"/>
            <a:ext cx="3344738" cy="4655786"/>
          </a:xfrm>
          <a:prstGeom prst="rect">
            <a:avLst/>
          </a:prstGeom>
        </p:spPr>
      </p:pic>
      <p:sp>
        <p:nvSpPr>
          <p:cNvPr id="4" name="TextBox 3">
            <a:extLst>
              <a:ext uri="{FF2B5EF4-FFF2-40B4-BE49-F238E27FC236}">
                <a16:creationId xmlns:a16="http://schemas.microsoft.com/office/drawing/2014/main" id="{54D80E18-0D19-41FC-B4CF-91B436E422B7}"/>
              </a:ext>
            </a:extLst>
          </p:cNvPr>
          <p:cNvSpPr txBox="1"/>
          <p:nvPr/>
        </p:nvSpPr>
        <p:spPr>
          <a:xfrm>
            <a:off x="8627031" y="5467550"/>
            <a:ext cx="2442985" cy="400110"/>
          </a:xfrm>
          <a:prstGeom prst="rect">
            <a:avLst/>
          </a:prstGeom>
          <a:noFill/>
        </p:spPr>
        <p:txBody>
          <a:bodyPr wrap="square" rtlCol="0">
            <a:spAutoFit/>
          </a:bodyPr>
          <a:lstStyle/>
          <a:p>
            <a:r>
              <a:rPr lang="en-US" sz="1000" dirty="0">
                <a:hlinkClick r:id="rId5"/>
              </a:rPr>
              <a:t>https://www.cdc.gov/std/dstdp/2018-SR-DCL_FINAL.pdf?deliveryName=DM29833</a:t>
            </a:r>
            <a:endParaRPr lang="en-US" sz="1000" dirty="0"/>
          </a:p>
        </p:txBody>
      </p:sp>
      <p:pic>
        <p:nvPicPr>
          <p:cNvPr id="14" name="Picture 4" descr="A picture containing logo&#10;&#10;Description automatically generated">
            <a:extLst>
              <a:ext uri="{FF2B5EF4-FFF2-40B4-BE49-F238E27FC236}">
                <a16:creationId xmlns:a16="http://schemas.microsoft.com/office/drawing/2014/main" id="{2FD8A8E7-13B6-4C8C-8E6C-054F8DFF2715}"/>
              </a:ext>
            </a:extLst>
          </p:cNvPr>
          <p:cNvPicPr>
            <a:picLocks noChangeAspect="1"/>
          </p:cNvPicPr>
          <p:nvPr/>
        </p:nvPicPr>
        <p:blipFill>
          <a:blip r:embed="rId6"/>
          <a:stretch>
            <a:fillRect/>
          </a:stretch>
        </p:blipFill>
        <p:spPr>
          <a:xfrm>
            <a:off x="10906377" y="5867660"/>
            <a:ext cx="1283136" cy="990340"/>
          </a:xfrm>
          <a:prstGeom prst="rect">
            <a:avLst/>
          </a:prstGeom>
        </p:spPr>
      </p:pic>
    </p:spTree>
    <p:extLst>
      <p:ext uri="{BB962C8B-B14F-4D97-AF65-F5344CB8AC3E}">
        <p14:creationId xmlns:p14="http://schemas.microsoft.com/office/powerpoint/2010/main" val="66304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BAF4B-6511-40AC-993F-E07800D0F85F}"/>
              </a:ext>
            </a:extLst>
          </p:cNvPr>
          <p:cNvSpPr>
            <a:spLocks noGrp="1"/>
          </p:cNvSpPr>
          <p:nvPr>
            <p:ph type="title"/>
          </p:nvPr>
        </p:nvSpPr>
        <p:spPr/>
        <p:txBody>
          <a:bodyPr>
            <a:normAutofit/>
          </a:bodyPr>
          <a:lstStyle/>
          <a:p>
            <a:r>
              <a:rPr lang="en-US" sz="3800" dirty="0"/>
              <a:t>National Academy of Sciences (NASEM) Report, 2021</a:t>
            </a:r>
          </a:p>
        </p:txBody>
      </p:sp>
      <p:sp>
        <p:nvSpPr>
          <p:cNvPr id="3" name="Content Placeholder 2">
            <a:extLst>
              <a:ext uri="{FF2B5EF4-FFF2-40B4-BE49-F238E27FC236}">
                <a16:creationId xmlns:a16="http://schemas.microsoft.com/office/drawing/2014/main" id="{EBBFDEE5-3C78-426A-8F76-1C2F506B5C19}"/>
              </a:ext>
            </a:extLst>
          </p:cNvPr>
          <p:cNvSpPr>
            <a:spLocks noGrp="1"/>
          </p:cNvSpPr>
          <p:nvPr>
            <p:ph idx="1"/>
          </p:nvPr>
        </p:nvSpPr>
        <p:spPr/>
        <p:txBody>
          <a:bodyPr/>
          <a:lstStyle/>
          <a:p>
            <a:pPr marL="0" indent="0">
              <a:buNone/>
            </a:pPr>
            <a:r>
              <a:rPr lang="en-US" b="0" i="1" dirty="0">
                <a:solidFill>
                  <a:srgbClr val="333333"/>
                </a:solidFill>
                <a:effectLst/>
                <a:latin typeface="archivo_narrowregular"/>
              </a:rPr>
              <a:t>Adopting a Sexual Health</a:t>
            </a:r>
            <a:br>
              <a:rPr lang="en-US" b="0" i="1" dirty="0">
                <a:solidFill>
                  <a:srgbClr val="333333"/>
                </a:solidFill>
                <a:effectLst/>
                <a:latin typeface="archivo_narrowregular"/>
              </a:rPr>
            </a:br>
            <a:r>
              <a:rPr lang="en-US" b="0" i="1" dirty="0">
                <a:solidFill>
                  <a:srgbClr val="333333"/>
                </a:solidFill>
                <a:effectLst/>
                <a:latin typeface="archivo_narrowregular"/>
              </a:rPr>
              <a:t>                             Paradigm</a:t>
            </a:r>
            <a:endParaRPr lang="en-US" i="1" dirty="0"/>
          </a:p>
        </p:txBody>
      </p:sp>
      <p:sp>
        <p:nvSpPr>
          <p:cNvPr id="4" name="Slide Number Placeholder 3">
            <a:extLst>
              <a:ext uri="{FF2B5EF4-FFF2-40B4-BE49-F238E27FC236}">
                <a16:creationId xmlns:a16="http://schemas.microsoft.com/office/drawing/2014/main" id="{F00587AF-C902-45D3-85D7-5F894141D605}"/>
              </a:ext>
            </a:extLst>
          </p:cNvPr>
          <p:cNvSpPr>
            <a:spLocks noGrp="1"/>
          </p:cNvSpPr>
          <p:nvPr>
            <p:ph type="sldNum" sz="quarter" idx="12"/>
          </p:nvPr>
        </p:nvSpPr>
        <p:spPr/>
        <p:txBody>
          <a:bodyPr/>
          <a:lstStyle/>
          <a:p>
            <a:pPr algn="ctr"/>
            <a:fld id="{2A5ADF7A-0320-44A1-B7A5-5937CB444030}" type="slidenum">
              <a:rPr lang="en-US" smtClean="0"/>
              <a:pPr algn="ctr"/>
              <a:t>7</a:t>
            </a:fld>
            <a:endParaRPr lang="en-US" dirty="0"/>
          </a:p>
        </p:txBody>
      </p:sp>
      <p:sp>
        <p:nvSpPr>
          <p:cNvPr id="5" name="TextBox 4">
            <a:extLst>
              <a:ext uri="{FF2B5EF4-FFF2-40B4-BE49-F238E27FC236}">
                <a16:creationId xmlns:a16="http://schemas.microsoft.com/office/drawing/2014/main" id="{D9AC3163-0BC6-4822-80D2-6104BB8058F1}"/>
              </a:ext>
            </a:extLst>
          </p:cNvPr>
          <p:cNvSpPr txBox="1"/>
          <p:nvPr/>
        </p:nvSpPr>
        <p:spPr>
          <a:xfrm>
            <a:off x="715781" y="6583361"/>
            <a:ext cx="11476219" cy="246221"/>
          </a:xfrm>
          <a:prstGeom prst="rect">
            <a:avLst/>
          </a:prstGeom>
          <a:noFill/>
        </p:spPr>
        <p:txBody>
          <a:bodyPr wrap="none" rtlCol="0">
            <a:spAutoFit/>
          </a:bodyPr>
          <a:lstStyle/>
          <a:p>
            <a:r>
              <a:rPr lang="en-US" sz="1000" b="0" i="0" dirty="0">
                <a:solidFill>
                  <a:srgbClr val="666666"/>
                </a:solidFill>
                <a:effectLst/>
              </a:rPr>
              <a:t>National Academies of Sciences, Engineering, and Medicine. 2021. </a:t>
            </a:r>
            <a:r>
              <a:rPr lang="en-US" sz="1000" b="0" i="1" dirty="0">
                <a:solidFill>
                  <a:srgbClr val="666666"/>
                </a:solidFill>
                <a:effectLst/>
              </a:rPr>
              <a:t>Sexually Transmitted Infections: Adopting a Sexual Health Paradigm</a:t>
            </a:r>
            <a:r>
              <a:rPr lang="en-US" sz="1000" b="0" i="0" dirty="0">
                <a:solidFill>
                  <a:srgbClr val="666666"/>
                </a:solidFill>
                <a:effectLst/>
              </a:rPr>
              <a:t>. Washington, DC: The National Academies Press. https://doi.org/10.17226/25955.</a:t>
            </a:r>
            <a:endParaRPr lang="en-US" sz="1000" dirty="0"/>
          </a:p>
        </p:txBody>
      </p:sp>
      <p:pic>
        <p:nvPicPr>
          <p:cNvPr id="7" name="Picture 6" descr="Diagram&#10;&#10;Description automatically generated">
            <a:extLst>
              <a:ext uri="{FF2B5EF4-FFF2-40B4-BE49-F238E27FC236}">
                <a16:creationId xmlns:a16="http://schemas.microsoft.com/office/drawing/2014/main" id="{3306B0A6-E819-48DB-94C3-47E8301E4F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2154178"/>
            <a:ext cx="2590800" cy="3825068"/>
          </a:xfrm>
          <a:prstGeom prst="rect">
            <a:avLst/>
          </a:prstGeom>
        </p:spPr>
      </p:pic>
      <p:pic>
        <p:nvPicPr>
          <p:cNvPr id="9" name="Picture 8" descr="Text&#10;&#10;Description automatically generated">
            <a:extLst>
              <a:ext uri="{FF2B5EF4-FFF2-40B4-BE49-F238E27FC236}">
                <a16:creationId xmlns:a16="http://schemas.microsoft.com/office/drawing/2014/main" id="{EBD2851E-8733-465A-978A-4EEE89BEE2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4145" y="1516895"/>
            <a:ext cx="5500255" cy="4554791"/>
          </a:xfrm>
          <a:prstGeom prst="rect">
            <a:avLst/>
          </a:prstGeom>
        </p:spPr>
      </p:pic>
    </p:spTree>
    <p:extLst>
      <p:ext uri="{BB962C8B-B14F-4D97-AF65-F5344CB8AC3E}">
        <p14:creationId xmlns:p14="http://schemas.microsoft.com/office/powerpoint/2010/main" val="3774885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D953F66-11D3-43EA-A2B2-05E72C3A4DE9}"/>
              </a:ext>
            </a:extLst>
          </p:cNvPr>
          <p:cNvSpPr txBox="1"/>
          <p:nvPr/>
        </p:nvSpPr>
        <p:spPr>
          <a:xfrm>
            <a:off x="6309025" y="6583361"/>
            <a:ext cx="3526971" cy="215444"/>
          </a:xfrm>
          <a:prstGeom prst="rect">
            <a:avLst/>
          </a:prstGeom>
          <a:noFill/>
        </p:spPr>
        <p:txBody>
          <a:bodyPr wrap="square">
            <a:spAutoFit/>
          </a:bodyPr>
          <a:lstStyle/>
          <a:p>
            <a:r>
              <a:rPr lang="en-US" sz="800" b="0" i="0" u="sng" dirty="0">
                <a:solidFill>
                  <a:srgbClr val="3367D6"/>
                </a:solidFill>
                <a:effectLst/>
                <a:latin typeface="Roboto"/>
                <a:hlinkClick r:id="rId3"/>
              </a:rPr>
              <a:t>https://www.hiv.gov/federal-response/ending-the-hiv-epidemic/overview</a:t>
            </a:r>
            <a:endParaRPr lang="en-US" sz="800" dirty="0"/>
          </a:p>
        </p:txBody>
      </p:sp>
      <p:pic>
        <p:nvPicPr>
          <p:cNvPr id="1026" name="Picture 2">
            <a:extLst>
              <a:ext uri="{FF2B5EF4-FFF2-40B4-BE49-F238E27FC236}">
                <a16:creationId xmlns:a16="http://schemas.microsoft.com/office/drawing/2014/main" id="{82A0D3C5-F6BF-4449-879A-9546BC29FB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3086" y="1696832"/>
            <a:ext cx="7885827" cy="425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A picture containing logo&#10;&#10;Description automatically generated">
            <a:extLst>
              <a:ext uri="{FF2B5EF4-FFF2-40B4-BE49-F238E27FC236}">
                <a16:creationId xmlns:a16="http://schemas.microsoft.com/office/drawing/2014/main" id="{43DF7B0A-C152-49C9-B5A9-DD2DCD7A6711}"/>
              </a:ext>
            </a:extLst>
          </p:cNvPr>
          <p:cNvPicPr>
            <a:picLocks noChangeAspect="1"/>
          </p:cNvPicPr>
          <p:nvPr/>
        </p:nvPicPr>
        <p:blipFill>
          <a:blip r:embed="rId5"/>
          <a:stretch>
            <a:fillRect/>
          </a:stretch>
        </p:blipFill>
        <p:spPr>
          <a:xfrm>
            <a:off x="10865321" y="5867660"/>
            <a:ext cx="1283136" cy="990340"/>
          </a:xfrm>
          <a:prstGeom prst="rect">
            <a:avLst/>
          </a:prstGeom>
        </p:spPr>
      </p:pic>
      <p:sp>
        <p:nvSpPr>
          <p:cNvPr id="9" name="TextBox 8">
            <a:extLst>
              <a:ext uri="{FF2B5EF4-FFF2-40B4-BE49-F238E27FC236}">
                <a16:creationId xmlns:a16="http://schemas.microsoft.com/office/drawing/2014/main" id="{08F399DB-D88B-4F5D-93A3-66872954BD19}"/>
              </a:ext>
            </a:extLst>
          </p:cNvPr>
          <p:cNvSpPr txBox="1"/>
          <p:nvPr/>
        </p:nvSpPr>
        <p:spPr>
          <a:xfrm>
            <a:off x="181358" y="446028"/>
            <a:ext cx="11967099" cy="769441"/>
          </a:xfrm>
          <a:prstGeom prst="rect">
            <a:avLst/>
          </a:prstGeom>
          <a:noFill/>
        </p:spPr>
        <p:txBody>
          <a:bodyPr wrap="square">
            <a:spAutoFit/>
          </a:bodyPr>
          <a:lstStyle/>
          <a:p>
            <a:r>
              <a:rPr kumimoji="0" lang="en-US" sz="4400" b="1" i="0" u="none" strike="noStrike" kern="1200" cap="none" spc="0" normalizeH="0" baseline="0" noProof="0" dirty="0">
                <a:ln>
                  <a:noFill/>
                </a:ln>
                <a:solidFill>
                  <a:srgbClr val="223868"/>
                </a:solidFill>
                <a:effectLst/>
                <a:uLnTx/>
                <a:uFillTx/>
                <a:latin typeface="Calibri"/>
                <a:ea typeface="+mj-ea"/>
                <a:cs typeface="+mj-cs"/>
              </a:rPr>
              <a:t>Ending the HIV Epidemic: A Plan for America (EHE)</a:t>
            </a:r>
            <a:endParaRPr lang="en-US" dirty="0"/>
          </a:p>
        </p:txBody>
      </p:sp>
    </p:spTree>
    <p:extLst>
      <p:ext uri="{BB962C8B-B14F-4D97-AF65-F5344CB8AC3E}">
        <p14:creationId xmlns:p14="http://schemas.microsoft.com/office/powerpoint/2010/main" val="3146153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6"/>
          <p:cNvSpPr txBox="1">
            <a:spLocks noGrp="1"/>
          </p:cNvSpPr>
          <p:nvPr>
            <p:ph type="title"/>
          </p:nvPr>
        </p:nvSpPr>
        <p:spPr>
          <a:xfrm>
            <a:off x="760499" y="276188"/>
            <a:ext cx="9217252" cy="869469"/>
          </a:xfrm>
          <a:prstGeom prst="rect">
            <a:avLst/>
          </a:prstGeom>
        </p:spPr>
        <p:txBody>
          <a:bodyPr vert="horz" wrap="square" lIns="0" tIns="99060" rIns="0" bIns="0" rtlCol="0">
            <a:spAutoFit/>
          </a:bodyPr>
          <a:lstStyle/>
          <a:p>
            <a:pPr marL="12700">
              <a:lnSpc>
                <a:spcPct val="100000"/>
              </a:lnSpc>
              <a:spcBef>
                <a:spcPts val="780"/>
              </a:spcBef>
            </a:pPr>
            <a:r>
              <a:rPr lang="en-US" sz="3200" dirty="0"/>
              <a:t>Approaches to Syphilis Testing:</a:t>
            </a:r>
            <a:br>
              <a:rPr lang="en-US" sz="3200" dirty="0"/>
            </a:br>
            <a:r>
              <a:rPr lang="en-US" sz="1800" dirty="0"/>
              <a:t>Traditional vs. Reverse Algorithm</a:t>
            </a:r>
            <a:endParaRPr lang="en-US" sz="1800" dirty="0">
              <a:solidFill>
                <a:srgbClr val="136BB4"/>
              </a:solidFill>
              <a:latin typeface="Avenir Next LT Pro Light" panose="020B0304020202020204" pitchFamily="34" charset="0"/>
            </a:endParaRPr>
          </a:p>
        </p:txBody>
      </p:sp>
      <p:sp>
        <p:nvSpPr>
          <p:cNvPr id="4" name="TextBox 3">
            <a:extLst>
              <a:ext uri="{FF2B5EF4-FFF2-40B4-BE49-F238E27FC236}">
                <a16:creationId xmlns:a16="http://schemas.microsoft.com/office/drawing/2014/main" id="{760BB0D7-8FCA-4CA0-A7DE-3CD04ACFD498}"/>
              </a:ext>
            </a:extLst>
          </p:cNvPr>
          <p:cNvSpPr txBox="1"/>
          <p:nvPr/>
        </p:nvSpPr>
        <p:spPr>
          <a:xfrm>
            <a:off x="573462" y="1812227"/>
            <a:ext cx="6152583" cy="3970318"/>
          </a:xfrm>
          <a:prstGeom prst="rect">
            <a:avLst/>
          </a:prstGeom>
          <a:noFill/>
        </p:spPr>
        <p:txBody>
          <a:bodyPr wrap="square" rtlCol="0">
            <a:spAutoFit/>
          </a:bodyPr>
          <a:lstStyle/>
          <a:p>
            <a:pPr marL="285750" indent="-285750">
              <a:buFont typeface="Arial" panose="020B0604020202020204" pitchFamily="34" charset="0"/>
              <a:buChar char="•"/>
            </a:pPr>
            <a:r>
              <a:rPr lang="en-US" dirty="0"/>
              <a:t>The reverse screening algorithm for syphilis testing begins with a treponemal test and initially identifies all persons with syphilis – presently or previously infected; further testing steps, in combination with patient history and examination, can distinguish those presently infected from those with previous disease – whether treated, untreated, or incompletely treated syphilis.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Rapid syphilis treponemal tests are not recommended as a screening test in individuals with a known history of prior syphilis infection. Such individuals require non-treponemal tests to evaluate possible re-infection with syphilis.</a:t>
            </a:r>
          </a:p>
          <a:p>
            <a:pPr marL="285750" indent="-285750">
              <a:buFont typeface="Arial" panose="020B0604020202020204" pitchFamily="34" charset="0"/>
              <a:buChar char="•"/>
            </a:pPr>
            <a:endParaRPr lang="en-US" dirty="0"/>
          </a:p>
          <a:p>
            <a:endParaRPr lang="en-US" dirty="0"/>
          </a:p>
        </p:txBody>
      </p:sp>
      <p:pic>
        <p:nvPicPr>
          <p:cNvPr id="8" name="Picture 4" descr="A picture containing logo&#10;&#10;Description automatically generated">
            <a:extLst>
              <a:ext uri="{FF2B5EF4-FFF2-40B4-BE49-F238E27FC236}">
                <a16:creationId xmlns:a16="http://schemas.microsoft.com/office/drawing/2014/main" id="{DA7BF49F-5D69-4734-84C8-93764D80417D}"/>
              </a:ext>
            </a:extLst>
          </p:cNvPr>
          <p:cNvPicPr>
            <a:picLocks noChangeAspect="1"/>
          </p:cNvPicPr>
          <p:nvPr/>
        </p:nvPicPr>
        <p:blipFill>
          <a:blip r:embed="rId3"/>
          <a:stretch>
            <a:fillRect/>
          </a:stretch>
        </p:blipFill>
        <p:spPr>
          <a:xfrm>
            <a:off x="10865321" y="5867660"/>
            <a:ext cx="1283136" cy="990340"/>
          </a:xfrm>
          <a:prstGeom prst="rect">
            <a:avLst/>
          </a:prstGeom>
        </p:spPr>
      </p:pic>
      <p:pic>
        <p:nvPicPr>
          <p:cNvPr id="3" name="Picture 2" descr="Diagram&#10;&#10;Description automatically generated">
            <a:extLst>
              <a:ext uri="{FF2B5EF4-FFF2-40B4-BE49-F238E27FC236}">
                <a16:creationId xmlns:a16="http://schemas.microsoft.com/office/drawing/2014/main" id="{D2F64833-F2DF-4EA0-ACE0-3F1CC3EF39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2291" y="276188"/>
            <a:ext cx="4239891" cy="5671400"/>
          </a:xfrm>
          <a:prstGeom prst="rect">
            <a:avLst/>
          </a:prstGeom>
        </p:spPr>
      </p:pic>
    </p:spTree>
  </p:cSld>
  <p:clrMapOvr>
    <a:masterClrMapping/>
  </p:clrMapOvr>
</p:sld>
</file>

<file path=ppt/theme/theme1.xml><?xml version="1.0" encoding="utf-8"?>
<a:theme xmlns:a="http://schemas.openxmlformats.org/drawingml/2006/main" name="NCEH_ATSDR_combined">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1_NCEH_ATSDR_combined">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2_NCEH_ATSDR_combined">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3873</TotalTime>
  <Words>2512</Words>
  <Application>Microsoft Office PowerPoint</Application>
  <PresentationFormat>Widescreen</PresentationFormat>
  <Paragraphs>254</Paragraphs>
  <Slides>35</Slides>
  <Notes>28</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35</vt:i4>
      </vt:variant>
    </vt:vector>
  </HeadingPairs>
  <TitlesOfParts>
    <vt:vector size="48" baseType="lpstr">
      <vt:lpstr>archivo_narrowregular</vt:lpstr>
      <vt:lpstr>Arial</vt:lpstr>
      <vt:lpstr>Avenir Next LT Pro Light</vt:lpstr>
      <vt:lpstr>Calibri</vt:lpstr>
      <vt:lpstr>Courier New</vt:lpstr>
      <vt:lpstr>Myriad Web Pro</vt:lpstr>
      <vt:lpstr>Roboto</vt:lpstr>
      <vt:lpstr>Verdana</vt:lpstr>
      <vt:lpstr>Wingdings</vt:lpstr>
      <vt:lpstr>NCEH_ATSDR_combined</vt:lpstr>
      <vt:lpstr>1_NCEH_ATSDR_combined</vt:lpstr>
      <vt:lpstr>2_NCEH_ATSDR_combined</vt:lpstr>
      <vt:lpstr>2_Office Theme</vt:lpstr>
      <vt:lpstr>FIGHTING THE SYPHILIS AND HIV EPIDEMICS: VOICES FROM THE FIELD</vt:lpstr>
      <vt:lpstr>Agenda</vt:lpstr>
      <vt:lpstr>HIV-Syphilis: Why the dual test?</vt:lpstr>
      <vt:lpstr>HIV &amp; Syphilis in the United States, 2010-2019</vt:lpstr>
      <vt:lpstr>Congenital Syphilis – a mounting crisis</vt:lpstr>
      <vt:lpstr>CDC’s State of the Union</vt:lpstr>
      <vt:lpstr>National Academy of Sciences (NASEM) Report, 2021</vt:lpstr>
      <vt:lpstr>PowerPoint Presentation</vt:lpstr>
      <vt:lpstr>Approaches to Syphilis Testing: Traditional vs. Reverse Algorithm</vt:lpstr>
      <vt:lpstr>Use Cases From the National Coalition of STD Directors Pilot Program</vt:lpstr>
      <vt:lpstr>New Approach: DPP® HIV-Syphilis Rapid Test</vt:lpstr>
      <vt:lpstr>Overview of DPP HIV-Syphilis</vt:lpstr>
      <vt:lpstr>DPP® Micro Reader</vt:lpstr>
      <vt:lpstr>How to Run The Test</vt:lpstr>
      <vt:lpstr>Voices From The Field</vt:lpstr>
      <vt:lpstr>DPP® HIV-Syphilis Pilot Program Presentation </vt:lpstr>
      <vt:lpstr>Objectives of Pilot</vt:lpstr>
      <vt:lpstr>Design of Study</vt:lpstr>
      <vt:lpstr>Conclusions/Findings</vt:lpstr>
      <vt:lpstr>Conclusions/Findings</vt:lpstr>
      <vt:lpstr>Conclusions/Findings</vt:lpstr>
      <vt:lpstr>Future Plans</vt:lpstr>
      <vt:lpstr>PowerPoint Presentation</vt:lpstr>
      <vt:lpstr>DPP® HIV-Syphilis Pilot Program Presentation </vt:lpstr>
      <vt:lpstr>Current Testing</vt:lpstr>
      <vt:lpstr>Objectives of Pilot</vt:lpstr>
      <vt:lpstr>Design of Study</vt:lpstr>
      <vt:lpstr>Conclusions/Findings</vt:lpstr>
      <vt:lpstr>DPP® HIV-Syphilis Pilot Program Presentation </vt:lpstr>
      <vt:lpstr>Objectives of Pilot</vt:lpstr>
      <vt:lpstr>Design of Study</vt:lpstr>
      <vt:lpstr>Conclusions/Findings</vt:lpstr>
      <vt:lpstr>Conclusions/Findings</vt:lpstr>
      <vt:lpstr>Conclusions/Findings</vt:lpstr>
      <vt:lpstr> FIGHTING THE SYPHILIS AND HIV EPIDEMICS:  VOICES FROM THE FIELD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Missed Opportunities for Prevention of Congenital Syphilis  — United States, 2018</dc:title>
  <dc:creator>Kimball, Anne (CDC/DDID/NCHHSTP/DSTDP)</dc:creator>
  <cp:lastModifiedBy>Jennifer Mahn</cp:lastModifiedBy>
  <cp:revision>104</cp:revision>
  <dcterms:created xsi:type="dcterms:W3CDTF">2020-06-23T16:46:36Z</dcterms:created>
  <dcterms:modified xsi:type="dcterms:W3CDTF">2021-05-27T18:02:29Z</dcterms:modified>
</cp:coreProperties>
</file>